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706" r:id="rId2"/>
  </p:sldMasterIdLst>
  <p:notesMasterIdLst>
    <p:notesMasterId r:id="rId65"/>
  </p:notesMasterIdLst>
  <p:sldIdLst>
    <p:sldId id="256" r:id="rId3"/>
    <p:sldId id="5321" r:id="rId4"/>
    <p:sldId id="5314" r:id="rId5"/>
    <p:sldId id="5322" r:id="rId6"/>
    <p:sldId id="5329" r:id="rId7"/>
    <p:sldId id="5317" r:id="rId8"/>
    <p:sldId id="5324" r:id="rId9"/>
    <p:sldId id="5330" r:id="rId10"/>
    <p:sldId id="5331" r:id="rId11"/>
    <p:sldId id="258" r:id="rId12"/>
    <p:sldId id="3803" r:id="rId13"/>
    <p:sldId id="4297" r:id="rId14"/>
    <p:sldId id="3889" r:id="rId15"/>
    <p:sldId id="5150" r:id="rId16"/>
    <p:sldId id="4354" r:id="rId17"/>
    <p:sldId id="3802" r:id="rId18"/>
    <p:sldId id="5318" r:id="rId19"/>
    <p:sldId id="5319" r:id="rId20"/>
    <p:sldId id="4401" r:id="rId21"/>
    <p:sldId id="4405" r:id="rId22"/>
    <p:sldId id="4409" r:id="rId23"/>
    <p:sldId id="4415" r:id="rId24"/>
    <p:sldId id="4445" r:id="rId25"/>
    <p:sldId id="4461" r:id="rId26"/>
    <p:sldId id="4451" r:id="rId27"/>
    <p:sldId id="4467" r:id="rId28"/>
    <p:sldId id="5170" r:id="rId29"/>
    <p:sldId id="5176" r:id="rId30"/>
    <p:sldId id="5178" r:id="rId31"/>
    <p:sldId id="5184" r:id="rId32"/>
    <p:sldId id="5180" r:id="rId33"/>
    <p:sldId id="5332" r:id="rId34"/>
    <p:sldId id="5340" r:id="rId35"/>
    <p:sldId id="5341" r:id="rId36"/>
    <p:sldId id="433" r:id="rId37"/>
    <p:sldId id="5078" r:id="rId38"/>
    <p:sldId id="5079" r:id="rId39"/>
    <p:sldId id="5084" r:id="rId40"/>
    <p:sldId id="5088" r:id="rId41"/>
    <p:sldId id="2756" r:id="rId42"/>
    <p:sldId id="5339" r:id="rId43"/>
    <p:sldId id="5101" r:id="rId44"/>
    <p:sldId id="5102" r:id="rId45"/>
    <p:sldId id="5103" r:id="rId46"/>
    <p:sldId id="5104" r:id="rId47"/>
    <p:sldId id="5310" r:id="rId48"/>
    <p:sldId id="5105" r:id="rId49"/>
    <p:sldId id="5106" r:id="rId50"/>
    <p:sldId id="5107" r:id="rId51"/>
    <p:sldId id="5108" r:id="rId52"/>
    <p:sldId id="5338" r:id="rId53"/>
    <p:sldId id="5138" r:id="rId54"/>
    <p:sldId id="5149" r:id="rId55"/>
    <p:sldId id="5334" r:id="rId56"/>
    <p:sldId id="2994" r:id="rId57"/>
    <p:sldId id="2996" r:id="rId58"/>
    <p:sldId id="3000" r:id="rId59"/>
    <p:sldId id="5315" r:id="rId60"/>
    <p:sldId id="5335" r:id="rId61"/>
    <p:sldId id="5336" r:id="rId62"/>
    <p:sldId id="5337" r:id="rId63"/>
    <p:sldId id="694" r:id="rId6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32946A"/>
    <a:srgbClr val="CF980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95" autoAdjust="0"/>
    <p:restoredTop sz="93607" autoAdjust="0"/>
  </p:normalViewPr>
  <p:slideViewPr>
    <p:cSldViewPr>
      <p:cViewPr varScale="1">
        <p:scale>
          <a:sx n="74" d="100"/>
          <a:sy n="74" d="100"/>
        </p:scale>
        <p:origin x="1302" y="72"/>
      </p:cViewPr>
      <p:guideLst>
        <p:guide orient="horz" pos="2160"/>
        <p:guide pos="2946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gridSpacing cx="45007" cy="45007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ounded Rectangle 409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87" name="Rounded Rectangle 409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88" name="Rounded Rectangle 409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89" name="Rounded Rectangle 409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0" name="Rounded Rectangle 410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1" name="Rounded Rectangle 410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2" name="Rounded Rectangle 410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3" name="Rounded Rectangle 410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4" name="Rounded Rectangle 410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5" name="Rounded Rectangle 410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6" name="Rounded Rectangle 410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7" name="Rounded Rectangle 410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8" name="Rounded Rectangle 410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399" name="Rounded Rectangle 410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0" name="Rounded Rectangle 411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1" name="Rounded Rectangle 411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2" name="Rounded Rectangle 411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3" name="Rounded Rectangle 411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4" name="Rounded Rectangle 411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5" name="Rounded Rectangle 411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6" name="Text Box 4116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8407" name="Text Box 4117"/>
          <p:cNvSpPr txBox="1">
            <a:spLocks noChangeArrowheads="1"/>
          </p:cNvSpPr>
          <p:nvPr/>
        </p:nvSpPr>
        <p:spPr bwMode="auto">
          <a:xfrm>
            <a:off x="3884613" y="0"/>
            <a:ext cx="29416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Slide Image Placeholder 4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40250" cy="3397250"/>
          </a:xfrm>
          <a:prstGeom prst="rect">
            <a:avLst/>
          </a:prstGeom>
          <a:noFill/>
          <a:ln w="12600" cap="flat" cmpd="sng">
            <a:solidFill>
              <a:srgbClr val="000000">
                <a:alpha val="10000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000" tIns="46800" rIns="90000" bIns="46800" anchor="t" anchorCtr="0"/>
          <a:lstStyle/>
          <a:p>
            <a:pPr lvl="0"/>
            <a:endParaRPr noProof="0"/>
          </a:p>
        </p:txBody>
      </p:sp>
      <p:sp>
        <p:nvSpPr>
          <p:cNvPr id="528409" name="Slide Image Placeholder 4118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40250" cy="33972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20" name="Text Placeholder 4119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54650" cy="4083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zh-CN" noProof="0" smtClean="0"/>
          </a:p>
        </p:txBody>
      </p:sp>
      <p:sp>
        <p:nvSpPr>
          <p:cNvPr id="528411" name="Text Box 4120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" name="Slide Number Placeholder 4121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40050" cy="4254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2C3B2B72-5D13-4064-A97B-FFBA85A531AF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842040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</a:defRPr>
    </a:lvl1pPr>
    <a:lvl2pPr marL="742950" lvl="1" indent="-28575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</a:defRPr>
    </a:lvl2pPr>
    <a:lvl3pPr marL="1143000" lvl="2" indent="-22860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</a:defRPr>
    </a:lvl3pPr>
    <a:lvl4pPr marL="1600200" lvl="3" indent="-22860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</a:defRPr>
    </a:lvl4pPr>
    <a:lvl5pPr marL="2057400" lvl="4" indent="-22860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</a:defRPr>
    </a:lvl5pPr>
    <a:lvl6pPr marL="2286000" lvl="5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buNone/>
      <a:defRPr sz="1200" b="0" i="0" u="none" kern="1200" baseline="0">
        <a:solidFill>
          <a:srgbClr val="000000"/>
        </a:solidFill>
        <a:latin typeface="Times New Roman" pitchFamily="18" charset="0"/>
      </a:defRPr>
    </a:lvl6pPr>
    <a:lvl7pPr marL="2743200" lvl="6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buNone/>
      <a:defRPr sz="1200" b="0" i="0" u="none" kern="1200" baseline="0">
        <a:solidFill>
          <a:srgbClr val="000000"/>
        </a:solidFill>
        <a:latin typeface="Times New Roman" pitchFamily="18" charset="0"/>
      </a:defRPr>
    </a:lvl7pPr>
    <a:lvl8pPr marL="3200400" lvl="7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buNone/>
      <a:defRPr sz="1200" b="0" i="0" u="none" kern="1200" baseline="0">
        <a:solidFill>
          <a:srgbClr val="000000"/>
        </a:solidFill>
        <a:latin typeface="Times New Roman" pitchFamily="18" charset="0"/>
      </a:defRPr>
    </a:lvl8pPr>
    <a:lvl9pPr marL="3657600" lvl="8" indent="-228600" algn="l" defTabSz="44958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buNone/>
      <a:defRPr sz="1200" b="0" i="0" u="none" kern="1200" baseline="0">
        <a:solidFill>
          <a:srgbClr val="000000"/>
        </a:solidFill>
        <a:latin typeface="Times New Roman" pitchFamily="18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FC11D0A1-30FB-4B33-94E1-4FAE0E388F99}" type="slidenum">
              <a:rPr lang="fr-FR" altLang="en-US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 hangingPunct="1"/>
              <a:t>1</a:t>
            </a:fld>
            <a:endParaRPr lang="fr-FR" altLang="en-U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29411" name="Text Box 454656"/>
          <p:cNvSpPr txBox="1">
            <a:spLocks noChangeArrowheads="1"/>
          </p:cNvSpPr>
          <p:nvPr/>
        </p:nvSpPr>
        <p:spPr bwMode="auto">
          <a:xfrm>
            <a:off x="3884613" y="8685213"/>
            <a:ext cx="29416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r" eaLnBrk="1" hangingPunct="1">
              <a:buSzPct val="45000"/>
            </a:pPr>
            <a:fld id="{3E1A1AE6-A8EE-48EF-A2EB-A1E3B4BC0B22}" type="slidenum">
              <a:rPr lang="fr-FR" altLang="en-US" sz="12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algn="r" eaLnBrk="1" hangingPunct="1">
                <a:buSzPct val="45000"/>
              </a:pPr>
              <a:t>1</a:t>
            </a:fld>
            <a:endParaRPr lang="fr-FR" altLang="en-US" sz="120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29412" name="Slide Image Placeholder 454657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29413" name="Text Placeholder 454658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7825" cy="4087813"/>
          </a:xfrm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836643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fld id="{E94313AA-2475-472C-AC2C-0FA3B934AD0B}" type="slidenum">
              <a:rPr lang="fr-FR" altLang="en-US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 hangingPunct="1">
                <a:buFont typeface="Times New Roman" panose="02020603050405020304" pitchFamily="18" charset="0"/>
                <a:buNone/>
              </a:pPr>
              <a:t>10</a:t>
            </a:fld>
            <a:endParaRPr lang="fr-FR" altLang="en-U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31459" name="Slide Image Placeholder 456704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7763" y="685800"/>
            <a:ext cx="4532312" cy="3398838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31460" name="Text Placeholder 456705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6238" cy="4084638"/>
          </a:xfrm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1033247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fld id="{6E6AC9AD-068E-4212-9ECE-BB81AFB1E354}" type="slidenum">
              <a:rPr lang="fr-FR" altLang="en-US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 hangingPunct="1">
                <a:buFont typeface="Times New Roman" panose="02020603050405020304" pitchFamily="18" charset="0"/>
                <a:buNone/>
              </a:pPr>
              <a:t>35</a:t>
            </a:fld>
            <a:endParaRPr lang="fr-FR" altLang="en-U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32483" name="Slide Image Placeholder 635904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7763" y="685800"/>
            <a:ext cx="4532312" cy="3398838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32484" name="Text Placeholder 635905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6238" cy="4084638"/>
          </a:xfrm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142990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l" eaLnBrk="1" hangingPunct="1">
              <a:buFont typeface="Times New Roman" panose="02020603050405020304" pitchFamily="18" charset="0"/>
              <a:buNone/>
            </a:pPr>
            <a:fld id="{F161B986-9A63-41A3-A776-8C1528964209}" type="slidenum">
              <a:rPr lang="fr-FR" altLang="en-US" sz="18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algn="l" eaLnBrk="1" hangingPunct="1">
                <a:buFont typeface="Times New Roman" panose="02020603050405020304" pitchFamily="18" charset="0"/>
                <a:buNone/>
              </a:pPr>
              <a:t>39</a:t>
            </a:fld>
            <a:endParaRPr lang="fr-FR" altLang="en-US" sz="180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40675" name="Slide Image Placeholder 693248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7763" y="685800"/>
            <a:ext cx="4532312" cy="3398838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40676" name="Text Placeholder 693249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6238" cy="4084638"/>
          </a:xfrm>
        </p:spPr>
        <p:txBody>
          <a:bodyPr wrap="none" anchor="ctr"/>
          <a:lstStyle/>
          <a:p>
            <a:endParaRPr lang="fr-FR" altLang="en-US" smtClean="0"/>
          </a:p>
        </p:txBody>
      </p:sp>
      <p:sp>
        <p:nvSpPr>
          <p:cNvPr id="540677" name="Text Box 693250"/>
          <p:cNvSpPr txBox="1">
            <a:spLocks noChangeArrowheads="1"/>
          </p:cNvSpPr>
          <p:nvPr/>
        </p:nvSpPr>
        <p:spPr bwMode="auto">
          <a:xfrm>
            <a:off x="3884613" y="8685213"/>
            <a:ext cx="29416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r" eaLnBrk="1" hangingPunct="1">
              <a:buSzPct val="45000"/>
            </a:pPr>
            <a:fld id="{A6C00503-81DD-41B6-AFF6-B129D303F3F2}" type="slidenum">
              <a:rPr lang="fr-FR" altLang="en-US" sz="1200">
                <a:solidFill>
                  <a:srgbClr val="000000"/>
                </a:solidFill>
                <a:ea typeface="MS PGothic" panose="020B0600070205080204" pitchFamily="34" charset="-128"/>
              </a:rPr>
              <a:pPr algn="r" eaLnBrk="1" hangingPunct="1">
                <a:buSzPct val="45000"/>
              </a:pPr>
              <a:t>39</a:t>
            </a:fld>
            <a:endParaRPr lang="fr-FR" altLang="en-US" sz="12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986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fld id="{65B0F653-05AD-4F54-9F36-C24C8AE3D306}" type="slidenum">
              <a:rPr lang="fr-FR" altLang="en-US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 hangingPunct="1">
                <a:buFont typeface="Times New Roman" panose="02020603050405020304" pitchFamily="18" charset="0"/>
                <a:buNone/>
              </a:pPr>
              <a:t>41</a:t>
            </a:fld>
            <a:endParaRPr lang="fr-FR" altLang="en-U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52963" name="Slide Image Placeholder 838656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7763" y="685800"/>
            <a:ext cx="4532312" cy="3398838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52964" name="Text Placeholder 83865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6238" cy="408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1659694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fld id="{65B0F653-05AD-4F54-9F36-C24C8AE3D306}" type="slidenum">
              <a:rPr lang="fr-FR" altLang="en-US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 hangingPunct="1">
                <a:buFont typeface="Times New Roman" panose="02020603050405020304" pitchFamily="18" charset="0"/>
                <a:buNone/>
              </a:pPr>
              <a:t>46</a:t>
            </a:fld>
            <a:endParaRPr lang="fr-FR" altLang="en-U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52963" name="Slide Image Placeholder 838656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7763" y="685800"/>
            <a:ext cx="4532312" cy="3398838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52964" name="Text Placeholder 83865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6238" cy="408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568493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1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l" eaLnBrk="1" hangingPunct="1">
              <a:buSzTx/>
              <a:buFont typeface="Times New Roman" panose="02020603050405020304" pitchFamily="18" charset="0"/>
              <a:buNone/>
            </a:pPr>
            <a:fld id="{7FE20831-523B-4DBE-A96E-F09C18B586F7}" type="slidenum">
              <a:rPr lang="fr-FR" altLang="en-US" sz="1800">
                <a:solidFill>
                  <a:srgbClr val="000000"/>
                </a:solidFill>
                <a:ea typeface="MS PGothic" panose="020B0600070205080204" pitchFamily="34" charset="-128"/>
              </a:rPr>
              <a:pPr algn="l" eaLnBrk="1" hangingPunct="1">
                <a:buSzTx/>
                <a:buFont typeface="Times New Roman" panose="02020603050405020304" pitchFamily="18" charset="0"/>
                <a:buNone/>
              </a:pPr>
              <a:t>53</a:t>
            </a:fld>
            <a:endParaRPr lang="fr-FR" altLang="en-US" sz="18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586755" name="Rectangle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86756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87988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3600878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Slide Number Placeholder 1"/>
          <p:cNvSpPr>
            <a:spLocks noGrp="1" noChangeArrowheads="1"/>
          </p:cNvSpPr>
          <p:nvPr>
            <p:ph type="sldNum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fld id="{18DA13F5-3F65-471E-A2C0-E0402F03EBD5}" type="slidenum">
              <a:rPr lang="fr-FR" altLang="en-US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 eaLnBrk="1" hangingPunct="1">
                <a:buFont typeface="Times New Roman" panose="02020603050405020304" pitchFamily="18" charset="0"/>
                <a:buNone/>
              </a:pPr>
              <a:t>62</a:t>
            </a:fld>
            <a:endParaRPr lang="fr-FR" altLang="en-U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588803" name="Text Box 903168"/>
          <p:cNvSpPr txBox="1">
            <a:spLocks noChangeArrowheads="1"/>
          </p:cNvSpPr>
          <p:nvPr/>
        </p:nvSpPr>
        <p:spPr bwMode="auto">
          <a:xfrm>
            <a:off x="3884613" y="8685213"/>
            <a:ext cx="29416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r" eaLnBrk="1" hangingPunct="1">
              <a:buSzPct val="45000"/>
            </a:pPr>
            <a:fld id="{E776D7DC-F330-49C4-BDC1-7157467A1ABD}" type="slidenum">
              <a:rPr lang="fr-FR" altLang="en-US" sz="12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algn="r" eaLnBrk="1" hangingPunct="1">
                <a:buSzPct val="45000"/>
              </a:pPr>
              <a:t>62</a:t>
            </a:fld>
            <a:endParaRPr lang="fr-FR" altLang="en-US" sz="120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88804" name="Slide Image Placeholder 903169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6175" y="685800"/>
            <a:ext cx="4546600" cy="3409950"/>
          </a:xfrm>
          <a:solidFill>
            <a:srgbClr val="FFFFFF"/>
          </a:solidFill>
          <a:ln>
            <a:miter lim="800000"/>
            <a:headEnd/>
            <a:tailEnd/>
          </a:ln>
        </p:spPr>
      </p:sp>
      <p:sp>
        <p:nvSpPr>
          <p:cNvPr id="588805" name="Text Placeholder 903170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343400"/>
            <a:ext cx="5457825" cy="4087813"/>
          </a:xfrm>
        </p:spPr>
        <p:txBody>
          <a:bodyPr wrap="none" anchor="ctr"/>
          <a:lstStyle/>
          <a:p>
            <a:endParaRPr lang="fr-FR" altLang="en-US" smtClean="0"/>
          </a:p>
        </p:txBody>
      </p:sp>
    </p:spTree>
    <p:extLst>
      <p:ext uri="{BB962C8B-B14F-4D97-AF65-F5344CB8AC3E}">
        <p14:creationId xmlns:p14="http://schemas.microsoft.com/office/powerpoint/2010/main" val="249076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B77BF-3334-4472-B6C0-0528BAAD32F8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21900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4E7B0-2671-4A43-B1E8-80A0D4DAC969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7251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6A57E1-A877-47B7-867C-B806DF3FE72B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68324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6947" cy="449421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104" y="1600200"/>
            <a:ext cx="4016947" cy="449421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6CB76-3490-4830-910F-AEC2CA161219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4457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8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18DA2-8676-481E-9861-1EB1CB123548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80316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4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BCF27E-FFF2-43FF-8B54-099F4F69E120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77161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3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5BF63-E175-4C5D-A287-D6C8DACB17F2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73988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2FC861-49AC-4018-B79C-5797C905DF84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68564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4405E4-322F-4F46-8471-91BE0372A106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9683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30267-B88A-45C8-AEC1-F22075487F36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99824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5588" y="128588"/>
            <a:ext cx="2049463" cy="5965825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29578" cy="5965825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9FA6D6-D5BE-4E30-8455-328B5B48FB0B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215358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16D510-66F8-4639-9BDE-C64EF624532C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432637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3B223-DF90-43C8-B975-F36F9F9EB07F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117924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A25EC8-E68D-448E-81DB-F764340AA50A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432933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6947" cy="449421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104" y="1600200"/>
            <a:ext cx="4016947" cy="449421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D98CC-FCB9-493E-9FF9-5A9A3EDF6A1B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68892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8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CB7658-010A-4CB8-AF66-B772882AD95C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5440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4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A6B90-D3C5-401E-813C-DC08842DC975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700071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3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3921E3-7139-4CA5-A774-8774FA7A7AF1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262574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0744F-EBAA-484A-840F-100A4ADF69F8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899643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9509C5-E0A3-45CE-BB62-76518BC60599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903070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00549-2504-4D1B-9BBD-D516A63719D8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878287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5588" y="128588"/>
            <a:ext cx="2049463" cy="5965825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29578" cy="5965825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2051"/>
          <p:cNvSpPr>
            <a:spLocks noGrp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Slide Number Placeholder 2053"/>
          <p:cNvSpPr>
            <a:spLocks noGrp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356E8B-1996-47B2-94A0-C61BBD7D1D6F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72865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NUL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NUL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04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587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2049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28588"/>
            <a:ext cx="81978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éditer le format du texte-titre</a:t>
            </a:r>
          </a:p>
        </p:txBody>
      </p:sp>
      <p:sp>
        <p:nvSpPr>
          <p:cNvPr id="2052" name="Text Placeholder 2050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19785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éditer le format du plan de texte</a:t>
            </a:r>
          </a:p>
          <a:p>
            <a:pPr lvl="1"/>
            <a:r>
              <a:rPr lang="fr-FR" altLang="en-US" smtClean="0"/>
              <a:t>Second niveau de plan</a:t>
            </a:r>
          </a:p>
          <a:p>
            <a:pPr lvl="2"/>
            <a:r>
              <a:rPr lang="fr-FR" altLang="en-US" smtClean="0"/>
              <a:t>Troisième niveau de plan</a:t>
            </a:r>
          </a:p>
          <a:p>
            <a:pPr lvl="3"/>
            <a:r>
              <a:rPr lang="fr-FR" altLang="en-US" smtClean="0"/>
              <a:t>Quatrième niveau de plan</a:t>
            </a:r>
          </a:p>
          <a:p>
            <a:pPr lvl="4"/>
            <a:r>
              <a:rPr lang="fr-FR" altLang="en-US" smtClean="0"/>
              <a:t>Cinquième niveau de plan</a:t>
            </a:r>
          </a:p>
          <a:p>
            <a:pPr lvl="4"/>
            <a:r>
              <a:rPr lang="fr-FR" altLang="en-US" smtClean="0"/>
              <a:t>Sixième niveau de plan</a:t>
            </a:r>
          </a:p>
          <a:p>
            <a:pPr lvl="4"/>
            <a:r>
              <a:rPr lang="fr-FR" altLang="en-US" smtClean="0"/>
              <a:t>Septième niveau de plan</a:t>
            </a:r>
          </a:p>
        </p:txBody>
      </p:sp>
      <p:sp>
        <p:nvSpPr>
          <p:cNvPr id="2" name="Date Placeholder 2051"/>
          <p:cNvSpPr>
            <a:spLocks noGrp="1"/>
          </p:cNvSpPr>
          <p:nvPr>
            <p:ph type="dt"/>
          </p:nvPr>
        </p:nvSpPr>
        <p:spPr>
          <a:xfrm>
            <a:off x="457200" y="6356350"/>
            <a:ext cx="2101850" cy="3333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000" tIns="46800" rIns="90000" bIns="46800" numCol="1" anchor="ctr" anchorCtr="0" compatLnSpc="1"/>
          <a:lstStyle>
            <a:lvl1pPr defTabSz="449580" eaLnBrk="1" hangingPunct="1">
              <a:buSzPct val="100000"/>
              <a:tabLst>
                <a:tab pos="448945" algn="l"/>
                <a:tab pos="898525" algn="l"/>
                <a:tab pos="1347470" algn="l"/>
                <a:tab pos="1797050" algn="l"/>
              </a:tabLst>
              <a:defRPr sz="1200">
                <a:solidFill>
                  <a:srgbClr val="898989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2054" name="Text Box 2052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Slide Number Placeholder 2053"/>
          <p:cNvSpPr>
            <a:spLocks noGrp="1"/>
          </p:cNvSpPr>
          <p:nvPr>
            <p:ph type="sldNum"/>
          </p:nvPr>
        </p:nvSpPr>
        <p:spPr>
          <a:xfrm>
            <a:off x="6553200" y="6356350"/>
            <a:ext cx="2101850" cy="3333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44976143-7DEA-485D-8D11-A85C7CEFFB18}" type="slidenum">
              <a:rPr lang="fr-FR" altLang="en-US"/>
              <a:pPr/>
              <a:t>‹#›</a:t>
            </a:fld>
            <a:endParaRPr lang="fr-FR" altLang="en-US"/>
          </a:p>
        </p:txBody>
      </p:sp>
      <p:sp>
        <p:nvSpPr>
          <p:cNvPr id="2056" name="Text Box 2054"/>
          <p:cNvSpPr txBox="1">
            <a:spLocks noChangeArrowheads="1"/>
          </p:cNvSpPr>
          <p:nvPr/>
        </p:nvSpPr>
        <p:spPr bwMode="auto">
          <a:xfrm>
            <a:off x="8205788" y="6459538"/>
            <a:ext cx="835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718BCE7F-5CD5-4FFD-938A-00E613DDD9A2}" type="slidenum">
              <a:rPr lang="fr-FR" altLang="en-US" sz="1200" b="1">
                <a:solidFill>
                  <a:srgbClr val="000000"/>
                </a:solidFill>
              </a:rPr>
              <a:pPr eaLnBrk="1" hangingPunct="1"/>
              <a:t>‹#›</a:t>
            </a:fld>
            <a:endParaRPr lang="fr-FR" altLang="en-US" sz="1200" b="1">
              <a:solidFill>
                <a:srgbClr val="000000"/>
              </a:solidFill>
            </a:endParaRPr>
          </a:p>
        </p:txBody>
      </p:sp>
      <p:pic>
        <p:nvPicPr>
          <p:cNvPr id="2057" name="Picture 205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47650"/>
            <a:ext cx="9001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sldNum="0" hdr="0" ft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lvl="1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2pPr>
      <a:lvl3pPr lvl="2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3pPr>
      <a:lvl4pPr lvl="3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4pPr>
      <a:lvl5pPr lvl="4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5pPr>
      <a:lvl6pPr marL="4572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6pPr>
      <a:lvl7pPr marL="9144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7pPr>
      <a:lvl8pPr marL="13716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8pPr>
      <a:lvl9pPr marL="18288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263" rtl="0" eaLnBrk="0" fontAlgn="base" hangingPunct="0">
        <a:spcBef>
          <a:spcPts val="700"/>
        </a:spcBef>
        <a:spcAft>
          <a:spcPct val="0"/>
        </a:spcAft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2pPr>
      <a:lvl3pPr marL="1143000" lvl="2" indent="-228600" algn="l" defTabSz="449263" rtl="0" eaLnBrk="0" fontAlgn="base" hangingPunct="0">
        <a:spcBef>
          <a:spcPts val="600"/>
        </a:spcBef>
        <a:spcAft>
          <a:spcPct val="0"/>
        </a:spcAft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3pPr>
      <a:lvl4pPr marL="1600200" lvl="3" indent="-228600" algn="l" defTabSz="449263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4pPr>
      <a:lvl5pPr marL="2057400" lvl="4" indent="-228600" algn="l" defTabSz="449263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5pPr>
      <a:lvl6pPr marL="2514600" lvl="5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6pPr>
      <a:lvl7pPr marL="2971800" lvl="6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7pPr>
      <a:lvl8pPr marL="3429000" lvl="7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8pPr>
      <a:lvl9pPr marL="3886200" lvl="8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9pPr>
    </p:bodyStyle>
    <p:otherStyle>
      <a:lvl1pPr marL="0" lvl="0" indent="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1pPr>
      <a:lvl2pPr marL="742950" lvl="1" indent="-28575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2pPr>
      <a:lvl3pPr marL="1143000" lvl="2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3pPr>
      <a:lvl4pPr marL="1600200" lvl="3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4pPr>
      <a:lvl5pPr marL="2057400" lvl="4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5pPr>
      <a:lvl6pPr marL="2286000" lvl="5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6pPr>
      <a:lvl7pPr marL="2743200" lvl="6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7pPr>
      <a:lvl8pPr marL="3200400" lvl="7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8pPr>
      <a:lvl9pPr marL="3657600" lvl="8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04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587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2049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28588"/>
            <a:ext cx="81978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éditer le format du texte-titre</a:t>
            </a:r>
          </a:p>
        </p:txBody>
      </p:sp>
      <p:sp>
        <p:nvSpPr>
          <p:cNvPr id="4100" name="Text Placeholder 2050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19785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éditer le format du plan de texte</a:t>
            </a:r>
          </a:p>
          <a:p>
            <a:pPr lvl="1"/>
            <a:r>
              <a:rPr lang="fr-FR" altLang="en-US" smtClean="0"/>
              <a:t>Second niveau de plan</a:t>
            </a:r>
          </a:p>
          <a:p>
            <a:pPr lvl="2"/>
            <a:r>
              <a:rPr lang="fr-FR" altLang="en-US" smtClean="0"/>
              <a:t>Troisième niveau de plan</a:t>
            </a:r>
          </a:p>
          <a:p>
            <a:pPr lvl="3"/>
            <a:r>
              <a:rPr lang="fr-FR" altLang="en-US" smtClean="0"/>
              <a:t>Quatrième niveau de plan</a:t>
            </a:r>
          </a:p>
          <a:p>
            <a:pPr lvl="4"/>
            <a:r>
              <a:rPr lang="fr-FR" altLang="en-US" smtClean="0"/>
              <a:t>Cinquième niveau de plan</a:t>
            </a:r>
          </a:p>
          <a:p>
            <a:pPr lvl="4"/>
            <a:r>
              <a:rPr lang="fr-FR" altLang="en-US" smtClean="0"/>
              <a:t>Sixième niveau de plan</a:t>
            </a:r>
          </a:p>
          <a:p>
            <a:pPr lvl="4"/>
            <a:r>
              <a:rPr lang="fr-FR" altLang="en-US" smtClean="0"/>
              <a:t>Septième niveau de plan</a:t>
            </a:r>
          </a:p>
        </p:txBody>
      </p:sp>
      <p:sp>
        <p:nvSpPr>
          <p:cNvPr id="2" name="Date Placeholder 2051"/>
          <p:cNvSpPr>
            <a:spLocks noGrp="1"/>
          </p:cNvSpPr>
          <p:nvPr>
            <p:ph type="dt"/>
          </p:nvPr>
        </p:nvSpPr>
        <p:spPr>
          <a:xfrm>
            <a:off x="457200" y="6356350"/>
            <a:ext cx="2101850" cy="3333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000" tIns="46800" rIns="90000" bIns="46800" numCol="1" anchor="ctr" anchorCtr="0" compatLnSpc="1"/>
          <a:lstStyle>
            <a:lvl1pPr defTabSz="449580" eaLnBrk="1" hangingPunct="1">
              <a:buSzPct val="100000"/>
              <a:tabLst>
                <a:tab pos="448945" algn="l"/>
                <a:tab pos="898525" algn="l"/>
                <a:tab pos="1347470" algn="l"/>
                <a:tab pos="1797050" algn="l"/>
              </a:tabLst>
              <a:defRPr sz="1200">
                <a:solidFill>
                  <a:srgbClr val="898989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4102" name="Text Box 2052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Slide Number Placeholder 2053"/>
          <p:cNvSpPr>
            <a:spLocks noGrp="1"/>
          </p:cNvSpPr>
          <p:nvPr>
            <p:ph type="sldNum"/>
          </p:nvPr>
        </p:nvSpPr>
        <p:spPr>
          <a:xfrm>
            <a:off x="6553200" y="6356350"/>
            <a:ext cx="2101850" cy="3333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65338C86-A076-4386-8596-3BC24F4BF25F}" type="slidenum">
              <a:rPr lang="fr-FR" altLang="en-US"/>
              <a:pPr/>
              <a:t>‹#›</a:t>
            </a:fld>
            <a:endParaRPr lang="fr-FR" altLang="en-US"/>
          </a:p>
        </p:txBody>
      </p:sp>
      <p:sp>
        <p:nvSpPr>
          <p:cNvPr id="4104" name="Text Box 2054"/>
          <p:cNvSpPr txBox="1">
            <a:spLocks noChangeArrowheads="1"/>
          </p:cNvSpPr>
          <p:nvPr/>
        </p:nvSpPr>
        <p:spPr bwMode="auto">
          <a:xfrm>
            <a:off x="8205788" y="6459538"/>
            <a:ext cx="835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E95E0F92-E151-49EA-B362-FC3E1EDA24B1}" type="slidenum">
              <a:rPr lang="fr-FR" altLang="en-US" sz="1200" b="1">
                <a:solidFill>
                  <a:srgbClr val="000000"/>
                </a:solidFill>
              </a:rPr>
              <a:pPr eaLnBrk="1" hangingPunct="1"/>
              <a:t>‹#›</a:t>
            </a:fld>
            <a:endParaRPr lang="fr-FR" altLang="en-US" sz="1200" b="1">
              <a:solidFill>
                <a:srgbClr val="000000"/>
              </a:solidFill>
            </a:endParaRPr>
          </a:p>
        </p:txBody>
      </p:sp>
      <p:pic>
        <p:nvPicPr>
          <p:cNvPr id="4105" name="Picture 205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47650"/>
            <a:ext cx="9001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sldNum="0" hdr="0" ft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lvl="1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2pPr>
      <a:lvl3pPr lvl="2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3pPr>
      <a:lvl4pPr lvl="3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4pPr>
      <a:lvl5pPr lvl="4" algn="ctr" defTabSz="449263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5pPr>
      <a:lvl6pPr marL="4572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6pPr>
      <a:lvl7pPr marL="9144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7pPr>
      <a:lvl8pPr marL="13716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8pPr>
      <a:lvl9pPr marL="18288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Calibri" pitchFamily="34" charset="0"/>
          <a:ea typeface="SimSun" charset="0"/>
          <a:cs typeface="+mj-cs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449263" rtl="0" eaLnBrk="0" fontAlgn="base" hangingPunct="0">
        <a:spcBef>
          <a:spcPts val="700"/>
        </a:spcBef>
        <a:spcAft>
          <a:spcPct val="0"/>
        </a:spcAft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2pPr>
      <a:lvl3pPr marL="1143000" lvl="2" indent="-228600" algn="l" defTabSz="449263" rtl="0" eaLnBrk="0" fontAlgn="base" hangingPunct="0">
        <a:spcBef>
          <a:spcPts val="600"/>
        </a:spcBef>
        <a:spcAft>
          <a:spcPct val="0"/>
        </a:spcAft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3pPr>
      <a:lvl4pPr marL="1600200" lvl="3" indent="-228600" algn="l" defTabSz="449263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4pPr>
      <a:lvl5pPr marL="2057400" lvl="4" indent="-228600" algn="l" defTabSz="449263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Calibri" pitchFamily="34" charset="0"/>
          <a:ea typeface="SimSun" charset="0"/>
          <a:cs typeface="+mn-cs"/>
        </a:defRPr>
      </a:lvl5pPr>
      <a:lvl6pPr marL="2514600" lvl="5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6pPr>
      <a:lvl7pPr marL="2971800" lvl="6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7pPr>
      <a:lvl8pPr marL="3429000" lvl="7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8pPr>
      <a:lvl9pPr marL="3886200" lvl="8" indent="-228600" algn="l" defTabSz="44958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2000" b="0" i="0" u="none" kern="1200" baseline="0">
          <a:solidFill>
            <a:srgbClr val="000000"/>
          </a:solidFill>
          <a:latin typeface="Calibri" pitchFamily="34" charset="0"/>
          <a:ea typeface="SimSun" charset="0"/>
          <a:cs typeface="+mn-cs"/>
        </a:defRPr>
      </a:lvl9pPr>
    </p:bodyStyle>
    <p:otherStyle>
      <a:lvl1pPr marL="0" lvl="0" indent="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1pPr>
      <a:lvl2pPr marL="742950" lvl="1" indent="-28575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2pPr>
      <a:lvl3pPr marL="1143000" lvl="2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3pPr>
      <a:lvl4pPr marL="1600200" lvl="3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4pPr>
      <a:lvl5pPr marL="2057400" lvl="4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5pPr>
      <a:lvl6pPr marL="2286000" lvl="5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6pPr>
      <a:lvl7pPr marL="2743200" lvl="6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7pPr>
      <a:lvl8pPr marL="3200400" lvl="7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8pPr>
      <a:lvl9pPr marL="3657600" lvl="8" indent="-228600" algn="l" defTabSz="44958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None/>
        <a:defRPr sz="1800" b="0" i="0" u="none" kern="1200" baseline="0">
          <a:solidFill>
            <a:srgbClr val="FFFFFF"/>
          </a:solidFill>
          <a:latin typeface="Calibri" pitchFamily="34" charset="0"/>
          <a:ea typeface="SimSun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mad.net/new/NEWSITEACMA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NULL"/><Relationship Id="rId4" Type="http://schemas.openxmlformats.org/officeDocument/2006/relationships/hyperlink" Target="https://acmad.net/rcc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5121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r" eaLnBrk="1" hangingPunct="1"/>
            <a:fld id="{8AEFAC18-570B-421C-8B59-E707EC920A92}" type="slidenum">
              <a:rPr lang="fr-FR" altLang="en-US" sz="1200">
                <a:solidFill>
                  <a:srgbClr val="898989"/>
                </a:solidFill>
              </a:rPr>
              <a:pPr algn="r" eaLnBrk="1" hangingPunct="1"/>
              <a:t>1</a:t>
            </a:fld>
            <a:endParaRPr lang="fr-FR" altLang="en-US" sz="1200">
              <a:solidFill>
                <a:srgbClr val="898989"/>
              </a:solidFill>
            </a:endParaRPr>
          </a:p>
        </p:txBody>
      </p:sp>
      <p:sp>
        <p:nvSpPr>
          <p:cNvPr id="5124" name="Text Box 5123"/>
          <p:cNvSpPr txBox="1"/>
          <p:nvPr/>
        </p:nvSpPr>
        <p:spPr>
          <a:xfrm>
            <a:off x="1286489" y="5824416"/>
            <a:ext cx="7876225" cy="710067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 wrap="square" lIns="90000" tIns="46800" rIns="90000" bIns="46800">
            <a:spAutoFit/>
          </a:bodyPr>
          <a:lstStyle/>
          <a:p>
            <a:pPr defTabSz="449580"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  <a:defRPr/>
            </a:pPr>
            <a:r>
              <a:rPr lang="en-US" altLang="x-none" sz="2000" u="sng" dirty="0">
                <a:solidFill>
                  <a:srgbClr val="0000FF"/>
                </a:solidFill>
                <a:ea typeface="+mn-ea"/>
                <a:hlinkClick r:id="rId3"/>
              </a:rPr>
              <a:t>http://www.acmad.net/new/NEWSITEACMAD/</a:t>
            </a:r>
          </a:p>
          <a:p>
            <a:pPr defTabSz="449580"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  <a:defRPr/>
            </a:pPr>
            <a:r>
              <a:rPr lang="en-US" altLang="x-none" sz="2000" u="sng" dirty="0">
                <a:solidFill>
                  <a:schemeClr val="tx1"/>
                </a:solidFill>
                <a:ea typeface="+mn-ea"/>
                <a:hlinkClick r:id="rId4"/>
              </a:rPr>
              <a:t>https://acmad.net/rcc</a:t>
            </a:r>
            <a:r>
              <a:rPr lang="en-US" altLang="x-none" sz="2000" u="sng" dirty="0" smtClean="0">
                <a:solidFill>
                  <a:schemeClr val="tx1"/>
                </a:solidFill>
                <a:ea typeface="+mn-ea"/>
                <a:hlinkClick r:id="rId4"/>
              </a:rPr>
              <a:t>/</a:t>
            </a:r>
            <a:endParaRPr lang="en-US" altLang="x-none" sz="2000" b="1" dirty="0">
              <a:solidFill>
                <a:srgbClr val="32946A"/>
              </a:solidFill>
              <a:effectLst>
                <a:outerShdw blurRad="38100" dist="38100" dir="2700000">
                  <a:srgbClr val="C0C0C0"/>
                </a:outerShdw>
              </a:effectLst>
              <a:ea typeface="+mn-ea"/>
            </a:endParaRPr>
          </a:p>
        </p:txBody>
      </p:sp>
      <p:pic>
        <p:nvPicPr>
          <p:cNvPr id="5125" name="Picture 51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593" y="98425"/>
            <a:ext cx="6616029" cy="234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41482" y="2438846"/>
            <a:ext cx="7902518" cy="923330"/>
          </a:xfrm>
          <a:prstGeom prst="rect">
            <a:avLst/>
          </a:prstGeom>
          <a:solidFill>
            <a:srgbClr val="32946A"/>
          </a:solidFill>
        </p:spPr>
        <p:txBody>
          <a:bodyPr wrap="square">
            <a:spAutoFit/>
          </a:bodyPr>
          <a:lstStyle/>
          <a:p>
            <a:pPr algn="ctr" defTabSz="449580">
              <a:buClr>
                <a:srgbClr val="000000"/>
              </a:buClr>
              <a:buFont typeface="Times New Roman" pitchFamily="18" charset="0"/>
              <a:buNone/>
              <a:defRPr/>
            </a:pPr>
            <a:r>
              <a:rPr lang="en-GB" b="1" cap="sm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bertus Medium" pitchFamily="34" charset="0"/>
                <a:ea typeface="+mn-ea"/>
                <a:cs typeface="Arial" panose="02080604020202020204" pitchFamily="34" charset="0"/>
              </a:rPr>
              <a:t>Continental Climate Seasonal Outlook</a:t>
            </a:r>
          </a:p>
          <a:p>
            <a:pPr algn="ctr" defTabSz="449580"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n-GB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32946A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bertus Medium" pitchFamily="34" charset="0"/>
              <a:ea typeface="+mn-ea"/>
              <a:cs typeface="Arial" panose="02080604020202020204" pitchFamily="34" charset="0"/>
            </a:endParaRPr>
          </a:p>
          <a:p>
            <a:pPr algn="ctr" defTabSz="449580">
              <a:buClr>
                <a:srgbClr val="000000"/>
              </a:buClr>
              <a:buFont typeface="Times New Roman" pitchFamily="18" charset="0"/>
              <a:buNone/>
              <a:defRPr/>
            </a:pPr>
            <a:r>
              <a:rPr lang="en-GB" b="1" cap="sm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bertus Medium" pitchFamily="34" charset="0"/>
                <a:ea typeface="+mn-ea"/>
                <a:cs typeface="Arial" panose="02080604020202020204" pitchFamily="34" charset="0"/>
              </a:rPr>
              <a:t>January – April 2022</a:t>
            </a:r>
            <a:endParaRPr lang="en-GB" b="1" cap="small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bertus Medium" pitchFamily="34" charset="0"/>
              <a:ea typeface="+mn-ea"/>
              <a:cs typeface="Arial" panose="0208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6489" y="3924077"/>
            <a:ext cx="7857511" cy="172354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u="sng" cap="small" dirty="0" smtClean="0">
                <a:solidFill>
                  <a:srgbClr val="0000FF"/>
                </a:solidFill>
              </a:rPr>
              <a:t>Presented by:</a:t>
            </a:r>
          </a:p>
          <a:p>
            <a:pPr algn="ctr"/>
            <a:r>
              <a:rPr lang="en-GB" sz="2800" b="1" dirty="0" smtClean="0">
                <a:solidFill>
                  <a:srgbClr val="0000FF"/>
                </a:solidFill>
              </a:rPr>
              <a:t>ACMAD</a:t>
            </a:r>
          </a:p>
          <a:p>
            <a:pPr algn="ctr"/>
            <a:endParaRPr lang="en-GB" dirty="0">
              <a:solidFill>
                <a:srgbClr val="0000FF"/>
              </a:solidFill>
            </a:endParaRPr>
          </a:p>
          <a:p>
            <a:pPr algn="ctr"/>
            <a:r>
              <a:rPr lang="en-GB" sz="2400" b="1" u="sng" cap="small" dirty="0" smtClean="0">
                <a:solidFill>
                  <a:srgbClr val="0000FF"/>
                </a:solidFill>
              </a:rPr>
              <a:t>First African Continental Climate Outlook Forum (ACCOF-01)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21 January 2022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338952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Methodology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rgbClr val="CF980F"/>
                        </a:gs>
                        <a:gs pos="46000">
                          <a:schemeClr val="accent1">
                            <a:lumMod val="40000"/>
                            <a:lumOff val="60000"/>
                          </a:schemeClr>
                        </a:gs>
                        <a:gs pos="100000">
                          <a:srgbClr val="CF980F"/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5">
                            <a:lumMod val="0"/>
                            <a:lumOff val="100000"/>
                          </a:schemeClr>
                        </a:gs>
                        <a:gs pos="35000">
                          <a:schemeClr val="accent5">
                            <a:lumMod val="0"/>
                            <a:lumOff val="100000"/>
                          </a:schemeClr>
                        </a:gs>
                        <a:gs pos="100000">
                          <a:schemeClr val="accent5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IV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46000">
                          <a:schemeClr val="accent1">
                            <a:lumMod val="95000"/>
                            <a:lumOff val="5000"/>
                          </a:schemeClr>
                        </a:gs>
                        <a:gs pos="100000">
                          <a:schemeClr val="accent1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7635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204" y="38574"/>
            <a:ext cx="7812503" cy="690006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Methodology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356" y="818595"/>
            <a:ext cx="7909094" cy="449421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2800" cap="small" dirty="0" smtClean="0"/>
              <a:t>Analysis of climate variability over Africa</a:t>
            </a:r>
          </a:p>
          <a:p>
            <a:pPr marL="514350" indent="-514350">
              <a:buAutoNum type="arabicPeriod"/>
            </a:pPr>
            <a:r>
              <a:rPr lang="en-GB" sz="2800" cap="small" dirty="0" smtClean="0"/>
              <a:t>Statistical Analysis </a:t>
            </a:r>
            <a:r>
              <a:rPr lang="en-GB" sz="2800" cap="small" dirty="0" smtClean="0">
                <a:solidFill>
                  <a:srgbClr val="32946A"/>
                </a:solidFill>
              </a:rPr>
              <a:t>(trends, time series analysis, persistence, composites, analogue, daily cumulative rainfall profiles, regression (canonical) analysis, </a:t>
            </a:r>
            <a:r>
              <a:rPr lang="en-GB" sz="2800" cap="small" dirty="0" smtClean="0">
                <a:solidFill>
                  <a:schemeClr val="bg1">
                    <a:lumMod val="65000"/>
                  </a:schemeClr>
                </a:solidFill>
              </a:rPr>
              <a:t>neural network analysis, cluster analysis</a:t>
            </a:r>
            <a:r>
              <a:rPr lang="en-GB" sz="2800" cap="small" dirty="0" smtClean="0">
                <a:solidFill>
                  <a:srgbClr val="32946A"/>
                </a:solidFill>
              </a:rPr>
              <a:t>)</a:t>
            </a:r>
          </a:p>
          <a:p>
            <a:pPr marL="514350" indent="-514350">
              <a:buAutoNum type="arabicPeriod"/>
            </a:pPr>
            <a:r>
              <a:rPr lang="en-GB" sz="2800" cap="small" dirty="0"/>
              <a:t>D</a:t>
            </a:r>
            <a:r>
              <a:rPr lang="en-GB" sz="2800" cap="small" dirty="0" smtClean="0"/>
              <a:t>ynamical single and multi model ensemble outputs analysis</a:t>
            </a:r>
          </a:p>
          <a:p>
            <a:pPr marL="514350" indent="-514350">
              <a:buAutoNum type="arabicPeriod"/>
            </a:pPr>
            <a:r>
              <a:rPr lang="en-GB" sz="2800" cap="small" dirty="0" smtClean="0"/>
              <a:t>Consolidated seasonal output (Institutional)</a:t>
            </a:r>
          </a:p>
          <a:p>
            <a:pPr marL="514350" indent="-514350">
              <a:buAutoNum type="arabicPeriod"/>
            </a:pPr>
            <a:r>
              <a:rPr lang="en-GB" sz="2800" cap="small" dirty="0" smtClean="0"/>
              <a:t>Consensus outlook building (RCCs and UIPs)</a:t>
            </a:r>
          </a:p>
          <a:p>
            <a:endParaRPr lang="en-GB" sz="2800" cap="small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80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41482" y="128589"/>
            <a:ext cx="7413568" cy="690006"/>
          </a:xfrm>
        </p:spPr>
        <p:txBody>
          <a:bodyPr/>
          <a:lstStyle/>
          <a:p>
            <a:r>
              <a:rPr lang="en-GB" dirty="0" smtClean="0"/>
              <a:t>Methodology schema</a:t>
            </a:r>
            <a:endParaRPr lang="en-GB" dirty="0"/>
          </a:p>
        </p:txBody>
      </p:sp>
      <p:pic>
        <p:nvPicPr>
          <p:cNvPr id="6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7" t="5466" r="8389" b="6979"/>
          <a:stretch>
            <a:fillRect/>
          </a:stretch>
        </p:blipFill>
        <p:spPr bwMode="auto">
          <a:xfrm>
            <a:off x="1406163" y="908608"/>
            <a:ext cx="1152887" cy="101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192" y="936971"/>
            <a:ext cx="1358148" cy="11329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2186629" y="1673727"/>
            <a:ext cx="540084" cy="900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Madagascar_ANTANANARIVO_IVATO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713" y="2567183"/>
            <a:ext cx="1520811" cy="12391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V="1">
            <a:off x="4121930" y="1919562"/>
            <a:ext cx="225035" cy="5642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56531" y="1943769"/>
            <a:ext cx="71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Trend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88392" y="2243304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Time series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6965" y="2058638"/>
            <a:ext cx="133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</a:rPr>
              <a:t>Persistence using climate variability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2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511859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Methodology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rgbClr val="CF980F"/>
                        </a:gs>
                        <a:gs pos="46000">
                          <a:schemeClr val="accent1">
                            <a:lumMod val="40000"/>
                            <a:lumOff val="60000"/>
                          </a:schemeClr>
                        </a:gs>
                        <a:gs pos="100000">
                          <a:srgbClr val="CF980F"/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0294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14930"/>
            <a:ext cx="7857512" cy="398602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Input Dataset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503" y="368524"/>
            <a:ext cx="7233540" cy="630098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2800" cap="small" dirty="0" smtClean="0"/>
              <a:t>Station data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Synoptic data obtained through the Global Telecommunication System (GTS)</a:t>
            </a:r>
          </a:p>
          <a:p>
            <a:pPr marL="514350" indent="-514350">
              <a:buAutoNum type="arabicPeriod"/>
            </a:pPr>
            <a:r>
              <a:rPr lang="en-GB" sz="2800" cap="small" dirty="0"/>
              <a:t>GPCs</a:t>
            </a:r>
            <a:r>
              <a:rPr lang="en-GB" sz="2800" cap="small" dirty="0" smtClean="0"/>
              <a:t> and other Climate Centres data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Single and Multi-model outputs</a:t>
            </a:r>
          </a:p>
          <a:p>
            <a:pPr marL="1314450" lvl="2" indent="-514350">
              <a:buFont typeface="Arial" panose="020B0604020202020204" pitchFamily="34" charset="0"/>
              <a:buChar char="•"/>
            </a:pPr>
            <a:r>
              <a:rPr lang="en-GB" sz="2000" cap="small" dirty="0" smtClean="0"/>
              <a:t>SSTs projections</a:t>
            </a:r>
          </a:p>
          <a:p>
            <a:pPr marL="1314450" lvl="2" indent="-514350">
              <a:buFont typeface="Arial" panose="020B0604020202020204" pitchFamily="34" charset="0"/>
              <a:buChar char="•"/>
            </a:pPr>
            <a:r>
              <a:rPr lang="en-GB" sz="2000" cap="small" dirty="0" err="1" smtClean="0"/>
              <a:t>Precip</a:t>
            </a:r>
            <a:r>
              <a:rPr lang="en-GB" sz="2000" cap="small" dirty="0" smtClean="0"/>
              <a:t> outlooks</a:t>
            </a:r>
          </a:p>
          <a:p>
            <a:pPr marL="1314450" lvl="2" indent="-514350">
              <a:buFont typeface="Arial" panose="020B0604020202020204" pitchFamily="34" charset="0"/>
              <a:buChar char="•"/>
            </a:pPr>
            <a:r>
              <a:rPr lang="en-GB" sz="2000" cap="small" dirty="0" smtClean="0"/>
              <a:t>Temp outlooks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Predictor data for statistical models</a:t>
            </a:r>
          </a:p>
          <a:p>
            <a:pPr marL="514350" indent="-514350">
              <a:buFont typeface="Times New Roman" panose="02020603050405020304" pitchFamily="18" charset="0"/>
              <a:buAutoNum type="arabicPeriod"/>
            </a:pPr>
            <a:r>
              <a:rPr lang="en-GB" sz="2800" cap="small" dirty="0" smtClean="0"/>
              <a:t>Satellite</a:t>
            </a:r>
            <a:endParaRPr lang="en-GB" sz="2800" cap="small" dirty="0"/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CPC-</a:t>
            </a:r>
            <a:r>
              <a:rPr lang="en-GB" sz="2400" cap="small" dirty="0" err="1" smtClean="0"/>
              <a:t>Uni</a:t>
            </a:r>
            <a:r>
              <a:rPr lang="en-GB" sz="2400" cap="small" dirty="0" smtClean="0"/>
              <a:t> </a:t>
            </a:r>
            <a:r>
              <a:rPr lang="en-GB" sz="2400" cap="small" dirty="0" err="1" smtClean="0"/>
              <a:t>precip</a:t>
            </a:r>
            <a:endParaRPr lang="en-GB" sz="2400" cap="small" dirty="0" smtClean="0"/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ARC2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CHIRPS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GB" sz="2400" cap="small" dirty="0" smtClean="0"/>
              <a:t>CAMS-OPI</a:t>
            </a:r>
            <a:endParaRPr lang="en-GB" sz="2400" cap="small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30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482" y="128589"/>
            <a:ext cx="7413568" cy="644998"/>
          </a:xfrm>
        </p:spPr>
        <p:txBody>
          <a:bodyPr/>
          <a:lstStyle/>
          <a:p>
            <a:r>
              <a:rPr lang="en-GB" dirty="0" smtClean="0"/>
              <a:t>Schema for input dataset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2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265067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Methodology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5">
                            <a:lumMod val="0"/>
                            <a:lumOff val="100000"/>
                          </a:schemeClr>
                        </a:gs>
                        <a:gs pos="35000">
                          <a:schemeClr val="accent5">
                            <a:lumMod val="0"/>
                            <a:lumOff val="100000"/>
                          </a:schemeClr>
                        </a:gs>
                        <a:gs pos="100000">
                          <a:schemeClr val="accent5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29923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81033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Methodology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IV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25088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168"/>
          <p:cNvSpPr>
            <a:spLocks noChangeArrowheads="1"/>
          </p:cNvSpPr>
          <p:nvPr/>
        </p:nvSpPr>
        <p:spPr bwMode="auto">
          <a:xfrm>
            <a:off x="1241482" y="2652713"/>
            <a:ext cx="7902518" cy="1833452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wrap="square" lIns="90000" tIns="46800" rIns="90000" bIns="46800">
            <a:spAutoFit/>
          </a:bodyPr>
          <a:lstStyle>
            <a:lvl1pPr marL="398780" indent="-398780">
              <a:spcBef>
                <a:spcPts val="800"/>
              </a:spcBef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  <a:lvl2pPr>
              <a:spcBef>
                <a:spcPts val="700"/>
              </a:spcBef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2pPr>
            <a:lvl3pPr>
              <a:spcBef>
                <a:spcPts val="600"/>
              </a:spcBef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3pPr>
            <a:lvl4pPr>
              <a:spcBef>
                <a:spcPts val="500"/>
              </a:spcBef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4pPr>
            <a:lvl5pPr>
              <a:spcBef>
                <a:spcPts val="500"/>
              </a:spcBef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398145" algn="l"/>
                <a:tab pos="845820" algn="l"/>
                <a:tab pos="1295400" algn="l"/>
                <a:tab pos="1744345" algn="l"/>
                <a:tab pos="2193925" algn="l"/>
                <a:tab pos="2642870" algn="l"/>
                <a:tab pos="3092450" algn="l"/>
                <a:tab pos="3541395" algn="l"/>
                <a:tab pos="3990975" algn="l"/>
                <a:tab pos="4439920" algn="l"/>
                <a:tab pos="4889500" algn="l"/>
                <a:tab pos="5338445" algn="l"/>
                <a:tab pos="5788025" algn="l"/>
                <a:tab pos="6236970" algn="l"/>
                <a:tab pos="6686550" algn="l"/>
                <a:tab pos="7135495" algn="l"/>
                <a:tab pos="7585075" algn="l"/>
                <a:tab pos="8034020" algn="l"/>
                <a:tab pos="8483600" algn="l"/>
                <a:tab pos="8932545" algn="l"/>
                <a:tab pos="938212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marL="0" indent="0" algn="ctr"/>
            <a:r>
              <a:rPr lang="en-GB" sz="2400" cap="small" dirty="0">
                <a:solidFill>
                  <a:srgbClr val="0000FF"/>
                </a:solidFill>
              </a:rPr>
              <a:t>Statistical Analysis (trends, time series analysis, persistence, composites, analogue, daily cumulative rainfall profiles, regression (canonical) analysis, </a:t>
            </a:r>
            <a:r>
              <a:rPr lang="en-GB" sz="2400" cap="small" dirty="0">
                <a:solidFill>
                  <a:schemeClr val="bg1">
                    <a:lumMod val="65000"/>
                  </a:schemeClr>
                </a:solidFill>
              </a:rPr>
              <a:t>neural network analysis, cluster analysis</a:t>
            </a:r>
            <a:r>
              <a:rPr lang="en-GB" sz="2400" cap="small" dirty="0">
                <a:solidFill>
                  <a:srgbClr val="0000FF"/>
                </a:solidFill>
              </a:rPr>
              <a:t>)</a:t>
            </a:r>
          </a:p>
          <a:p>
            <a:pPr algn="ctr" defTabSz="449580">
              <a:spcBef>
                <a:spcPct val="0"/>
              </a:spcBef>
              <a:buSzTx/>
              <a:buFontTx/>
              <a:buNone/>
              <a:defRPr/>
            </a:pPr>
            <a:r>
              <a:rPr lang="fr-FR" altLang="en-US" sz="1700" b="1" dirty="0">
                <a:solidFill>
                  <a:srgbClr val="0000FF"/>
                </a:solidFill>
                <a:latin typeface="Arial" panose="02080604020202020204" pitchFamily="34" charset="0"/>
                <a:ea typeface="MS PGothic" pitchFamily="34" charset="-128"/>
              </a:rPr>
              <a:t>		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216"/>
          <p:cNvSpPr txBox="1">
            <a:spLocks noChangeArrowheads="1"/>
          </p:cNvSpPr>
          <p:nvPr/>
        </p:nvSpPr>
        <p:spPr bwMode="auto">
          <a:xfrm>
            <a:off x="1331496" y="8468"/>
            <a:ext cx="7812504" cy="52546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1400" b="1" dirty="0">
                <a:latin typeface="Arial" panose="02080604020202020204" pitchFamily="34" charset="0"/>
                <a:ea typeface="MS PGothic" pitchFamily="34" charset="-128"/>
              </a:rPr>
              <a:t>PRECIPITATION TREND FOR </a:t>
            </a:r>
            <a:r>
              <a:rPr lang="fr-FR" sz="1400" b="1" dirty="0" smtClean="0">
                <a:latin typeface="Arial" panose="02080604020202020204" pitchFamily="34" charset="0"/>
                <a:ea typeface="MS PGothic" pitchFamily="34" charset="-128"/>
              </a:rPr>
              <a:t>JFM </a:t>
            </a:r>
            <a:r>
              <a:rPr lang="fr-FR" sz="1400" b="1" dirty="0">
                <a:latin typeface="Arial" panose="02080604020202020204" pitchFamily="34" charset="0"/>
                <a:ea typeface="MS PGothic" pitchFamily="34" charset="-128"/>
              </a:rPr>
              <a:t>OVER CENTRAL AFRICA, GENERATED WITH CAMS, </a:t>
            </a:r>
            <a:r>
              <a:rPr lang="fr-FR" sz="1400" b="1" dirty="0" smtClean="0">
                <a:latin typeface="Arial" panose="02080604020202020204" pitchFamily="34" charset="0"/>
                <a:ea typeface="MS PGothic" pitchFamily="34" charset="-128"/>
              </a:rPr>
              <a:t>ARC2,CHIRPS, UNIFIED and TAMSAT </a:t>
            </a:r>
            <a:r>
              <a:rPr lang="fr-FR" sz="1400" b="1" dirty="0">
                <a:latin typeface="Arial" panose="02080604020202020204" pitchFamily="34" charset="0"/>
                <a:ea typeface="MS PGothic" pitchFamily="34" charset="-128"/>
              </a:rPr>
              <a:t>DATASETS FOR THE PERIOD: </a:t>
            </a:r>
            <a:r>
              <a:rPr lang="fr-FR" sz="1400" b="1" dirty="0" smtClean="0">
                <a:latin typeface="Arial" panose="02080604020202020204" pitchFamily="34" charset="0"/>
                <a:ea typeface="MS PGothic" pitchFamily="34" charset="-128"/>
              </a:rPr>
              <a:t>1981-2020</a:t>
            </a:r>
            <a:endParaRPr lang="fr-FR" sz="1400" b="1" dirty="0">
              <a:latin typeface="Arial" panose="02080604020202020204" pitchFamily="34" charset="0"/>
              <a:ea typeface="MS PGothic" pitchFamily="34" charset="-128"/>
            </a:endParaRPr>
          </a:p>
        </p:txBody>
      </p:sp>
      <p:pic>
        <p:nvPicPr>
          <p:cNvPr id="9219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7" t="5466" r="8389" b="6979"/>
          <a:stretch>
            <a:fillRect/>
          </a:stretch>
        </p:blipFill>
        <p:spPr bwMode="auto">
          <a:xfrm>
            <a:off x="1447800" y="647700"/>
            <a:ext cx="2836863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9" t="5869" r="8234" b="6375"/>
          <a:stretch>
            <a:fillRect/>
          </a:stretch>
        </p:blipFill>
        <p:spPr bwMode="auto">
          <a:xfrm>
            <a:off x="5184775" y="728663"/>
            <a:ext cx="3046413" cy="25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4" t="6273" r="8546" b="7384"/>
          <a:stretch>
            <a:fillRect/>
          </a:stretch>
        </p:blipFill>
        <p:spPr bwMode="auto">
          <a:xfrm>
            <a:off x="1601788" y="3505200"/>
            <a:ext cx="3203575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4" t="4124" r="8546" b="6172"/>
          <a:stretch>
            <a:fillRect/>
          </a:stretch>
        </p:blipFill>
        <p:spPr bwMode="auto">
          <a:xfrm>
            <a:off x="5292725" y="3298825"/>
            <a:ext cx="3319463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e la date 1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3" name="Text Box 9216"/>
          <p:cNvSpPr txBox="1">
            <a:spLocks noChangeArrowheads="1"/>
          </p:cNvSpPr>
          <p:nvPr/>
        </p:nvSpPr>
        <p:spPr bwMode="auto">
          <a:xfrm>
            <a:off x="1286489" y="8468"/>
            <a:ext cx="7857511" cy="52546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1400" b="1" dirty="0">
                <a:latin typeface="Arial" panose="02080604020202020204" pitchFamily="34" charset="0"/>
                <a:ea typeface="MS PGothic" pitchFamily="34" charset="-128"/>
              </a:rPr>
              <a:t>PRECIPITATION TREND FOR </a:t>
            </a:r>
            <a:r>
              <a:rPr lang="fr-FR" sz="1400" b="1" dirty="0" smtClean="0">
                <a:latin typeface="Arial" panose="02080604020202020204" pitchFamily="34" charset="0"/>
                <a:ea typeface="MS PGothic" pitchFamily="34" charset="-128"/>
              </a:rPr>
              <a:t>FMA </a:t>
            </a:r>
            <a:r>
              <a:rPr lang="fr-FR" sz="1400" b="1" dirty="0">
                <a:latin typeface="Arial" panose="02080604020202020204" pitchFamily="34" charset="0"/>
                <a:ea typeface="MS PGothic" pitchFamily="34" charset="-128"/>
              </a:rPr>
              <a:t>OVER CENTRAL AFRICA, GENERATED WITH CAMS, </a:t>
            </a:r>
            <a:r>
              <a:rPr lang="fr-FR" sz="1400" b="1" dirty="0" smtClean="0">
                <a:latin typeface="Arial" panose="02080604020202020204" pitchFamily="34" charset="0"/>
                <a:ea typeface="MS PGothic" pitchFamily="34" charset="-128"/>
              </a:rPr>
              <a:t>ARC2,CHIRPS, UNIFIED and TAMSAT </a:t>
            </a:r>
            <a:r>
              <a:rPr lang="fr-FR" sz="1400" b="1" dirty="0">
                <a:latin typeface="Arial" panose="02080604020202020204" pitchFamily="34" charset="0"/>
                <a:ea typeface="MS PGothic" pitchFamily="34" charset="-128"/>
              </a:rPr>
              <a:t>DATASETS FOR THE PERIOD: </a:t>
            </a:r>
            <a:r>
              <a:rPr lang="fr-FR" sz="1400" b="1" dirty="0" smtClean="0">
                <a:latin typeface="Arial" panose="02080604020202020204" pitchFamily="34" charset="0"/>
                <a:ea typeface="MS PGothic" pitchFamily="34" charset="-128"/>
              </a:rPr>
              <a:t>1991-2020</a:t>
            </a:r>
            <a:endParaRPr lang="fr-FR" sz="1400" b="1" dirty="0">
              <a:latin typeface="Arial" panose="02080604020202020204" pitchFamily="34" charset="0"/>
              <a:ea typeface="MS PGothic" pitchFamily="34" charset="-128"/>
            </a:endParaRPr>
          </a:p>
        </p:txBody>
      </p:sp>
      <p:pic>
        <p:nvPicPr>
          <p:cNvPr id="10244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4" r="8389" b="7382"/>
          <a:stretch>
            <a:fillRect/>
          </a:stretch>
        </p:blipFill>
        <p:spPr bwMode="auto">
          <a:xfrm>
            <a:off x="1428750" y="595313"/>
            <a:ext cx="2786063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2" t="5869" r="8858" b="6575"/>
          <a:stretch>
            <a:fillRect/>
          </a:stretch>
        </p:blipFill>
        <p:spPr bwMode="auto">
          <a:xfrm>
            <a:off x="4214813" y="736600"/>
            <a:ext cx="2876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5" t="4259" r="8546" b="6374"/>
          <a:stretch>
            <a:fillRect/>
          </a:stretch>
        </p:blipFill>
        <p:spPr bwMode="auto">
          <a:xfrm>
            <a:off x="2185988" y="3532188"/>
            <a:ext cx="2798762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2" t="6071" r="8701" b="6374"/>
          <a:stretch>
            <a:fillRect/>
          </a:stretch>
        </p:blipFill>
        <p:spPr bwMode="auto">
          <a:xfrm>
            <a:off x="5184775" y="3535363"/>
            <a:ext cx="2898775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1781175" y="1314450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FR" altLang="en-US" sz="4000">
                <a:latin typeface="Bernard MT Condensed" panose="02050806060905020404" pitchFamily="18" charset="0"/>
              </a:rPr>
              <a:t>CENTRAL-AFRICA (SON) 2021</a:t>
            </a:r>
            <a:endParaRPr lang="en-GB" altLang="en-US" sz="4000"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orocco_FES-SAIS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96" y="1493699"/>
            <a:ext cx="2165971" cy="179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Algeria_JIJEL-PORT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79" y="3338986"/>
            <a:ext cx="2196560" cy="175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Benin_PARAKOU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97" y="1448692"/>
            <a:ext cx="2550548" cy="175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1" descr="ABIDJAN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60" y="3429000"/>
            <a:ext cx="2731408" cy="16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 descr="LAMBARENE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267" y="3293979"/>
            <a:ext cx="2697115" cy="163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" descr="LUANDA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268" y="1550030"/>
            <a:ext cx="2569903" cy="155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" descr="SAME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96" y="5139266"/>
            <a:ext cx="2295357" cy="137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" descr="RUNDU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874" y="5072081"/>
            <a:ext cx="2385371" cy="144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" descr="CHIMOIO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843" y="4932754"/>
            <a:ext cx="2666857" cy="160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168"/>
          <p:cNvSpPr>
            <a:spLocks noChangeArrowheads="1"/>
          </p:cNvSpPr>
          <p:nvPr/>
        </p:nvSpPr>
        <p:spPr bwMode="auto">
          <a:xfrm>
            <a:off x="1241425" y="39995"/>
            <a:ext cx="7902575" cy="463550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fr-FR" altLang="en-US" sz="2400" b="1" dirty="0" smtClean="0">
                <a:latin typeface="Georgia" panose="02040502050405020303" pitchFamily="18" charset="0"/>
                <a:ea typeface="MS PGothic" panose="020B0600070205080204" pitchFamily="34" charset="-128"/>
              </a:rPr>
              <a:t>Station Précipitation Trend </a:t>
            </a:r>
            <a:r>
              <a:rPr lang="fr-FR" altLang="en-US" sz="2400" b="1" dirty="0">
                <a:latin typeface="Georgia" panose="02040502050405020303" pitchFamily="18" charset="0"/>
                <a:ea typeface="MS PGothic" panose="020B0600070205080204" pitchFamily="34" charset="-128"/>
              </a:rPr>
              <a:t>A</a:t>
            </a:r>
            <a:r>
              <a:rPr lang="fr-FR" altLang="en-US" sz="2400" b="1" dirty="0" smtClean="0">
                <a:latin typeface="Georgia" panose="02040502050405020303" pitchFamily="18" charset="0"/>
                <a:ea typeface="MS PGothic" panose="020B0600070205080204" pitchFamily="34" charset="-128"/>
              </a:rPr>
              <a:t>nomalies for JFM</a:t>
            </a:r>
            <a:endParaRPr lang="fr-FR" altLang="en-US" sz="1700" b="1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rocco_FES-SAIS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97" y="728580"/>
            <a:ext cx="2402528" cy="193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Algeria_JIJEL-PORT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82" y="2708888"/>
            <a:ext cx="2375185" cy="193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Botswana_KHUTSE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198" y="4644189"/>
            <a:ext cx="2251047" cy="1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Eswatini_MANZINI_MATSAPA-AIRPORT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88" y="2612808"/>
            <a:ext cx="2386068" cy="194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Namibia_KEETMANSHOOP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522" y="773587"/>
            <a:ext cx="2542149" cy="204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Madagascar_ANTANANARIVO_IVATO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87" y="808712"/>
            <a:ext cx="2107121" cy="171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168"/>
          <p:cNvSpPr>
            <a:spLocks noChangeArrowheads="1"/>
          </p:cNvSpPr>
          <p:nvPr/>
        </p:nvSpPr>
        <p:spPr bwMode="auto">
          <a:xfrm>
            <a:off x="1286489" y="16935"/>
            <a:ext cx="7902575" cy="463550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fr-FR" altLang="en-US" sz="2400" b="1" dirty="0">
                <a:latin typeface="Georgia" panose="02040502050405020303" pitchFamily="18" charset="0"/>
                <a:ea typeface="MS PGothic" panose="020B0600070205080204" pitchFamily="34" charset="-128"/>
              </a:rPr>
              <a:t>EASTERN AFRICA  </a:t>
            </a:r>
            <a:r>
              <a:rPr lang="fr-FR" altLang="en-US" sz="2400" b="1" dirty="0" smtClean="0">
                <a:latin typeface="Georgia" panose="02040502050405020303" pitchFamily="18" charset="0"/>
                <a:ea typeface="MS PGothic" panose="020B0600070205080204" pitchFamily="34" charset="-128"/>
              </a:rPr>
              <a:t>FMA</a:t>
            </a:r>
            <a:endParaRPr lang="fr-FR" altLang="en-US" sz="1700" b="1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a date 1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fr-FR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8195" name="Text Box 8192"/>
          <p:cNvSpPr txBox="1">
            <a:spLocks noChangeArrowheads="1"/>
          </p:cNvSpPr>
          <p:nvPr/>
        </p:nvSpPr>
        <p:spPr bwMode="auto">
          <a:xfrm>
            <a:off x="1376363" y="47625"/>
            <a:ext cx="72405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fr-FR" sz="2300" b="1">
                <a:solidFill>
                  <a:srgbClr val="000000"/>
                </a:solidFill>
              </a:rPr>
              <a:t>LAST RECORDED RAINFALL  ESTIMATES (UNIFIED)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1492250" y="6572250"/>
            <a:ext cx="576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altLang="fr-FR" sz="800">
                <a:solidFill>
                  <a:schemeClr val="tx1"/>
                </a:solidFill>
              </a:rPr>
              <a:t>https://www.cpc.ncep.noaa.gov/products/Precip_Monitoring/Figures/Africa/p.30day.figb.gif</a:t>
            </a:r>
          </a:p>
        </p:txBody>
      </p:sp>
      <p:sp>
        <p:nvSpPr>
          <p:cNvPr id="8197" name="Rectangle 18"/>
          <p:cNvSpPr>
            <a:spLocks noChangeArrowheads="1"/>
          </p:cNvSpPr>
          <p:nvPr/>
        </p:nvSpPr>
        <p:spPr bwMode="auto">
          <a:xfrm>
            <a:off x="1489075" y="6294438"/>
            <a:ext cx="70215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altLang="fr-FR" sz="1200">
                <a:solidFill>
                  <a:schemeClr val="tx1"/>
                </a:solidFill>
              </a:rPr>
              <a:t>https://www.cpc.ncep.noaa.gov/products/international/africa_rfe/africa_rfe_7day_af_pnorm.gif</a:t>
            </a:r>
          </a:p>
        </p:txBody>
      </p:sp>
      <p:pic>
        <p:nvPicPr>
          <p:cNvPr id="819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3" y="3478213"/>
            <a:ext cx="3362325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596900"/>
            <a:ext cx="2951163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585788"/>
            <a:ext cx="3417888" cy="28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93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92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168"/>
          <p:cNvSpPr>
            <a:spLocks noChangeArrowheads="1"/>
          </p:cNvSpPr>
          <p:nvPr/>
        </p:nvSpPr>
        <p:spPr bwMode="auto">
          <a:xfrm>
            <a:off x="1241425" y="2652713"/>
            <a:ext cx="7902575" cy="463550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fr-FR" altLang="en-US" sz="2400" b="1">
                <a:latin typeface="Georgia" panose="02040502050405020303" pitchFamily="18" charset="0"/>
                <a:ea typeface="MS PGothic" panose="020B0600070205080204" pitchFamily="34" charset="-128"/>
              </a:rPr>
              <a:t>EASTERN AFRICA  DJF</a:t>
            </a:r>
            <a:endParaRPr lang="fr-FR" altLang="en-US" sz="1700" b="1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84995" name="TextBox 3"/>
          <p:cNvSpPr txBox="1">
            <a:spLocks noChangeArrowheads="1"/>
          </p:cNvSpPr>
          <p:nvPr/>
        </p:nvSpPr>
        <p:spPr bwMode="auto">
          <a:xfrm>
            <a:off x="1781175" y="1314450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FR" altLang="en-US" sz="4000">
                <a:latin typeface="Bernard MT Condensed" panose="02050806060905020404" pitchFamily="18" charset="0"/>
              </a:rPr>
              <a:t>CENTRAL-AFRICA (SON) 2021</a:t>
            </a:r>
            <a:endParaRPr lang="en-GB" altLang="en-US" sz="4000"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168"/>
          <p:cNvSpPr>
            <a:spLocks noChangeArrowheads="1"/>
          </p:cNvSpPr>
          <p:nvPr/>
        </p:nvSpPr>
        <p:spPr bwMode="auto">
          <a:xfrm>
            <a:off x="1241425" y="2652713"/>
            <a:ext cx="7902575" cy="463550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fr-FR" altLang="en-US" sz="2400" b="1">
                <a:latin typeface="Georgia" panose="02040502050405020303" pitchFamily="18" charset="0"/>
                <a:ea typeface="MS PGothic" panose="020B0600070205080204" pitchFamily="34" charset="-128"/>
              </a:rPr>
              <a:t>EASTERN AFRICA  JFM</a:t>
            </a:r>
            <a:endParaRPr lang="fr-FR" altLang="en-US" sz="1700" b="1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3187" name="TextBox 3"/>
          <p:cNvSpPr txBox="1">
            <a:spLocks noChangeArrowheads="1"/>
          </p:cNvSpPr>
          <p:nvPr/>
        </p:nvSpPr>
        <p:spPr bwMode="auto">
          <a:xfrm>
            <a:off x="1781175" y="1314450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FR" altLang="en-US" sz="4000">
                <a:latin typeface="Bernard MT Condensed" panose="02050806060905020404" pitchFamily="18" charset="0"/>
              </a:rPr>
              <a:t>CENTRAL-AFRICA (SON) 2021</a:t>
            </a:r>
            <a:endParaRPr lang="en-GB" altLang="en-US" sz="4000"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168"/>
          <p:cNvSpPr>
            <a:spLocks noChangeArrowheads="1"/>
          </p:cNvSpPr>
          <p:nvPr/>
        </p:nvSpPr>
        <p:spPr bwMode="auto">
          <a:xfrm>
            <a:off x="1241425" y="2652713"/>
            <a:ext cx="7902575" cy="463550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fr-FR" altLang="en-US" sz="2400" b="1" dirty="0">
                <a:latin typeface="Georgia" panose="02040502050405020303" pitchFamily="18" charset="0"/>
                <a:ea typeface="MS PGothic" panose="020B0600070205080204" pitchFamily="34" charset="-128"/>
              </a:rPr>
              <a:t>SOUTHERN AFRICA  </a:t>
            </a:r>
            <a:r>
              <a:rPr lang="fr-FR" altLang="en-US" sz="2400" b="1" dirty="0" smtClean="0">
                <a:latin typeface="Georgia" panose="02040502050405020303" pitchFamily="18" charset="0"/>
                <a:ea typeface="MS PGothic" panose="020B0600070205080204" pitchFamily="34" charset="-128"/>
              </a:rPr>
              <a:t>FMA</a:t>
            </a:r>
            <a:endParaRPr lang="fr-FR" altLang="en-US" sz="1700" b="1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30051" name="TextBox 3"/>
          <p:cNvSpPr txBox="1">
            <a:spLocks noChangeArrowheads="1"/>
          </p:cNvSpPr>
          <p:nvPr/>
        </p:nvSpPr>
        <p:spPr bwMode="auto">
          <a:xfrm>
            <a:off x="1781175" y="1314450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FR" altLang="en-US" sz="4000">
                <a:latin typeface="Bernard MT Condensed" panose="02050806060905020404" pitchFamily="18" charset="0"/>
              </a:rPr>
              <a:t>CENTRAL-AFRICA (SON) 2021</a:t>
            </a:r>
            <a:endParaRPr lang="en-GB" altLang="en-US" sz="4000"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Image 1" descr="ANTANANARIVO_IVATO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068388"/>
            <a:ext cx="7812087" cy="471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168"/>
          <p:cNvSpPr>
            <a:spLocks noChangeArrowheads="1"/>
          </p:cNvSpPr>
          <p:nvPr/>
        </p:nvSpPr>
        <p:spPr bwMode="auto">
          <a:xfrm>
            <a:off x="1241425" y="2652713"/>
            <a:ext cx="7902575" cy="463550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98463" algn="l"/>
                <a:tab pos="846138" algn="l"/>
                <a:tab pos="1295400" algn="l"/>
                <a:tab pos="1744663" algn="l"/>
                <a:tab pos="2193925" algn="l"/>
                <a:tab pos="2643188" algn="l"/>
                <a:tab pos="3092450" algn="l"/>
                <a:tab pos="3541713" algn="l"/>
                <a:tab pos="3990975" algn="l"/>
                <a:tab pos="4440238" algn="l"/>
                <a:tab pos="4889500" algn="l"/>
                <a:tab pos="5338763" algn="l"/>
                <a:tab pos="5788025" algn="l"/>
                <a:tab pos="6237288" algn="l"/>
                <a:tab pos="6686550" algn="l"/>
                <a:tab pos="7135813" algn="l"/>
                <a:tab pos="7585075" algn="l"/>
                <a:tab pos="8034338" algn="l"/>
                <a:tab pos="8483600" algn="l"/>
                <a:tab pos="8932863" algn="l"/>
                <a:tab pos="93821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fr-FR" altLang="en-US" sz="2400" b="1">
                <a:latin typeface="Georgia" panose="02040502050405020303" pitchFamily="18" charset="0"/>
                <a:ea typeface="MS PGothic" panose="020B0600070205080204" pitchFamily="34" charset="-128"/>
              </a:rPr>
              <a:t>SOUTHERN AFRICA  FMA</a:t>
            </a:r>
            <a:endParaRPr lang="fr-FR" altLang="en-US" sz="1700" b="1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57699" name="TextBox 3"/>
          <p:cNvSpPr txBox="1">
            <a:spLocks noChangeArrowheads="1"/>
          </p:cNvSpPr>
          <p:nvPr/>
        </p:nvSpPr>
        <p:spPr bwMode="auto">
          <a:xfrm>
            <a:off x="1781175" y="1314450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fr-FR" altLang="en-US" sz="4000">
                <a:latin typeface="Bernard MT Condensed" panose="02050806060905020404" pitchFamily="18" charset="0"/>
              </a:rPr>
              <a:t>CENTRAL-AFRICA (SON) 2021</a:t>
            </a:r>
            <a:endParaRPr lang="en-GB" altLang="en-US" sz="4000"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Methodology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rgbClr val="CF980F"/>
                        </a:gs>
                        <a:gs pos="46000">
                          <a:schemeClr val="accent1">
                            <a:lumMod val="40000"/>
                            <a:lumOff val="60000"/>
                          </a:schemeClr>
                        </a:gs>
                        <a:gs pos="100000">
                          <a:srgbClr val="CF980F"/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5">
                            <a:lumMod val="0"/>
                            <a:lumOff val="100000"/>
                          </a:schemeClr>
                        </a:gs>
                        <a:gs pos="35000">
                          <a:schemeClr val="accent5">
                            <a:lumMod val="0"/>
                            <a:lumOff val="100000"/>
                          </a:schemeClr>
                        </a:gs>
                        <a:gs pos="100000">
                          <a:schemeClr val="accent5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IV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46000">
                          <a:schemeClr val="accent1">
                            <a:lumMod val="95000"/>
                            <a:lumOff val="5000"/>
                          </a:schemeClr>
                        </a:gs>
                        <a:gs pos="100000">
                          <a:schemeClr val="accent1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470157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Date Placeholder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>
              <a:spcBef>
                <a:spcPct val="0"/>
              </a:spcBef>
              <a:buFontTx/>
              <a:buNone/>
            </a:pPr>
            <a:r>
              <a:rPr lang="fr-FR" altLang="en-US" sz="1200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289795" name="Text Box 1"/>
          <p:cNvSpPr txBox="1">
            <a:spLocks noChangeArrowheads="1"/>
          </p:cNvSpPr>
          <p:nvPr/>
        </p:nvSpPr>
        <p:spPr bwMode="auto">
          <a:xfrm>
            <a:off x="1023938" y="-80963"/>
            <a:ext cx="8423275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fr-FR" sz="1600" b="1">
                <a:solidFill>
                  <a:srgbClr val="009973"/>
                </a:solidFill>
                <a:ea typeface="MS PGothic" panose="020B0600070205080204" pitchFamily="34" charset="-128"/>
              </a:rPr>
              <a:t>PRECIPITATION IN PERCENT OF AVERAGE FOR THE ANALOGUE YEARS FOR THE JFM SEASON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fr-FR" sz="1600" b="1">
                <a:solidFill>
                  <a:srgbClr val="009973"/>
                </a:solidFill>
                <a:ea typeface="MS PGothic" panose="020B0600070205080204" pitchFamily="34" charset="-128"/>
              </a:rPr>
              <a:t> [2001, 2009, 2012, 2018 and 2021]_(</a:t>
            </a:r>
            <a:r>
              <a:rPr lang="en-US" altLang="fr-FR" sz="1600" b="1" i="1">
                <a:solidFill>
                  <a:srgbClr val="009973"/>
                </a:solidFill>
                <a:ea typeface="MS PGothic" panose="020B0600070205080204" pitchFamily="34" charset="-128"/>
              </a:rPr>
              <a:t>Reference period_ 1991-2020</a:t>
            </a:r>
            <a:r>
              <a:rPr lang="en-US" altLang="fr-FR" sz="1600" b="1">
                <a:solidFill>
                  <a:srgbClr val="009973"/>
                </a:solidFill>
                <a:ea typeface="MS PGothic" panose="020B0600070205080204" pitchFamily="34" charset="-128"/>
              </a:rPr>
              <a:t>)</a:t>
            </a:r>
          </a:p>
        </p:txBody>
      </p:sp>
      <p:pic>
        <p:nvPicPr>
          <p:cNvPr id="289796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684213"/>
            <a:ext cx="2601912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7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574675"/>
            <a:ext cx="2736850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8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2524125"/>
            <a:ext cx="27146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9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2543175"/>
            <a:ext cx="258445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800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4464050"/>
            <a:ext cx="2678112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9801" name="ZoneTexte 2"/>
          <p:cNvSpPr txBox="1">
            <a:spLocks noChangeArrowheads="1"/>
          </p:cNvSpPr>
          <p:nvPr/>
        </p:nvSpPr>
        <p:spPr bwMode="auto">
          <a:xfrm>
            <a:off x="4181475" y="944563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2001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9802" name="ZoneTexte 10"/>
          <p:cNvSpPr txBox="1">
            <a:spLocks noChangeArrowheads="1"/>
          </p:cNvSpPr>
          <p:nvPr/>
        </p:nvSpPr>
        <p:spPr bwMode="auto">
          <a:xfrm>
            <a:off x="8153400" y="946150"/>
            <a:ext cx="809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2009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9803" name="ZoneTexte 12"/>
          <p:cNvSpPr txBox="1">
            <a:spLocks noChangeArrowheads="1"/>
          </p:cNvSpPr>
          <p:nvPr/>
        </p:nvSpPr>
        <p:spPr bwMode="auto">
          <a:xfrm>
            <a:off x="1781175" y="2951163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2012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9804" name="ZoneTexte 14"/>
          <p:cNvSpPr txBox="1">
            <a:spLocks noChangeArrowheads="1"/>
          </p:cNvSpPr>
          <p:nvPr/>
        </p:nvSpPr>
        <p:spPr bwMode="auto">
          <a:xfrm>
            <a:off x="5319713" y="2843213"/>
            <a:ext cx="809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2018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9805" name="ZoneTexte 17"/>
          <p:cNvSpPr txBox="1">
            <a:spLocks noChangeArrowheads="1"/>
          </p:cNvSpPr>
          <p:nvPr/>
        </p:nvSpPr>
        <p:spPr bwMode="auto">
          <a:xfrm>
            <a:off x="7092950" y="4643438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2021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2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Date Placeholder 1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447675" algn="l"/>
                <a:tab pos="898525" algn="l"/>
                <a:tab pos="1346200" algn="l"/>
                <a:tab pos="179705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>
              <a:spcBef>
                <a:spcPct val="0"/>
              </a:spcBef>
              <a:buFontTx/>
              <a:buNone/>
            </a:pPr>
            <a:r>
              <a:rPr lang="fr-FR" altLang="en-US" sz="1200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290819" name="Text Box 1"/>
          <p:cNvSpPr txBox="1">
            <a:spLocks noChangeArrowheads="1"/>
          </p:cNvSpPr>
          <p:nvPr/>
        </p:nvSpPr>
        <p:spPr bwMode="auto">
          <a:xfrm>
            <a:off x="1023938" y="0"/>
            <a:ext cx="8423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fr-FR" sz="1600" b="1">
                <a:solidFill>
                  <a:srgbClr val="009973"/>
                </a:solidFill>
                <a:ea typeface="MS PGothic" panose="020B0600070205080204" pitchFamily="34" charset="-128"/>
              </a:rPr>
              <a:t>PRECIPITATION IN PERCENT OF AVERAGE FOR THE ANALOGUE YEARS FOR THE FMA SEASON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fr-FR" sz="1600" b="1">
                <a:solidFill>
                  <a:srgbClr val="009973"/>
                </a:solidFill>
                <a:ea typeface="MS PGothic" panose="020B0600070205080204" pitchFamily="34" charset="-128"/>
              </a:rPr>
              <a:t> [2001, 2009, 2012, 2018 and 2021]_(</a:t>
            </a:r>
            <a:r>
              <a:rPr lang="en-US" altLang="fr-FR" sz="1600" b="1" i="1">
                <a:solidFill>
                  <a:srgbClr val="009973"/>
                </a:solidFill>
                <a:ea typeface="MS PGothic" panose="020B0600070205080204" pitchFamily="34" charset="-128"/>
              </a:rPr>
              <a:t>Reference period_ 1991-2020</a:t>
            </a:r>
            <a:r>
              <a:rPr lang="en-US" altLang="fr-FR" sz="1600" b="1">
                <a:solidFill>
                  <a:srgbClr val="009973"/>
                </a:solidFill>
                <a:ea typeface="MS PGothic" panose="020B0600070205080204" pitchFamily="34" charset="-128"/>
              </a:rPr>
              <a:t>)</a:t>
            </a:r>
          </a:p>
        </p:txBody>
      </p:sp>
      <p:pic>
        <p:nvPicPr>
          <p:cNvPr id="290820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8" y="903288"/>
            <a:ext cx="26828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1" name="ZoneTexte 2"/>
          <p:cNvSpPr txBox="1">
            <a:spLocks noChangeArrowheads="1"/>
          </p:cNvSpPr>
          <p:nvPr/>
        </p:nvSpPr>
        <p:spPr bwMode="auto">
          <a:xfrm>
            <a:off x="2366963" y="582613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2001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90822" name="ZoneTexte 10"/>
          <p:cNvSpPr txBox="1">
            <a:spLocks noChangeArrowheads="1"/>
          </p:cNvSpPr>
          <p:nvPr/>
        </p:nvSpPr>
        <p:spPr bwMode="auto">
          <a:xfrm>
            <a:off x="6462713" y="622300"/>
            <a:ext cx="809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2009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290823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13" y="954088"/>
            <a:ext cx="26638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4" name="ZoneTexte 12"/>
          <p:cNvSpPr txBox="1">
            <a:spLocks noChangeArrowheads="1"/>
          </p:cNvSpPr>
          <p:nvPr/>
        </p:nvSpPr>
        <p:spPr bwMode="auto">
          <a:xfrm>
            <a:off x="2366963" y="2933700"/>
            <a:ext cx="809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2012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29082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3" y="3203575"/>
            <a:ext cx="22764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6" name="ZoneTexte 14"/>
          <p:cNvSpPr txBox="1">
            <a:spLocks noChangeArrowheads="1"/>
          </p:cNvSpPr>
          <p:nvPr/>
        </p:nvSpPr>
        <p:spPr bwMode="auto">
          <a:xfrm>
            <a:off x="4727575" y="2930525"/>
            <a:ext cx="809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2018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290827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3232150"/>
            <a:ext cx="22764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0828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288" y="4464050"/>
            <a:ext cx="2684462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29" name="ZoneTexte 17"/>
          <p:cNvSpPr txBox="1">
            <a:spLocks noChangeArrowheads="1"/>
          </p:cNvSpPr>
          <p:nvPr/>
        </p:nvSpPr>
        <p:spPr bwMode="auto">
          <a:xfrm>
            <a:off x="7326313" y="4094163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>
                <a:solidFill>
                  <a:schemeClr val="tx1"/>
                </a:solidFill>
              </a:rPr>
              <a:t>2021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86368"/>
          <p:cNvSpPr>
            <a:spLocks noChangeArrowheads="1"/>
          </p:cNvSpPr>
          <p:nvPr/>
        </p:nvSpPr>
        <p:spPr bwMode="auto">
          <a:xfrm>
            <a:off x="914400" y="2667000"/>
            <a:ext cx="8229600" cy="703263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400050" indent="-396875" eaLnBrk="0" hangingPunct="0"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847725" algn="l"/>
                <a:tab pos="1296988" algn="l"/>
                <a:tab pos="1746250" algn="l"/>
                <a:tab pos="2195513" algn="l"/>
                <a:tab pos="2644775" algn="l"/>
                <a:tab pos="3094038" algn="l"/>
                <a:tab pos="3543300" algn="l"/>
                <a:tab pos="3992563" algn="l"/>
                <a:tab pos="4441825" algn="l"/>
                <a:tab pos="4891088" algn="l"/>
                <a:tab pos="5340350" algn="l"/>
                <a:tab pos="5789613" algn="l"/>
                <a:tab pos="6238875" algn="l"/>
                <a:tab pos="6688138" algn="l"/>
                <a:tab pos="7137400" algn="l"/>
                <a:tab pos="7586663" algn="l"/>
                <a:tab pos="8035925" algn="l"/>
                <a:tab pos="8485188" algn="l"/>
                <a:tab pos="8934450" algn="l"/>
                <a:tab pos="938371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000" b="1">
                <a:solidFill>
                  <a:srgbClr val="000000"/>
                </a:solidFill>
                <a:ea typeface="MS PGothic" panose="020B0600070205080204" pitchFamily="34" charset="-128"/>
              </a:rPr>
              <a:t>   STATE AND OUTLOOKS FOR CLIMATE VARIABILITY DRIVERS (ENSO, TNA, …)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523875"/>
            <a:ext cx="37846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7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461963"/>
            <a:ext cx="3571875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325562" y="4763"/>
            <a:ext cx="7818437" cy="319087"/>
          </a:xfrm>
          <a:prstGeom prst="rect">
            <a:avLst/>
          </a:prstGeom>
          <a:solidFill>
            <a:srgbClr val="32946A"/>
          </a:solidFill>
          <a:ln>
            <a:noFill/>
          </a:ln>
          <a:extLst/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en-US" b="1" dirty="0" smtClean="0"/>
              <a:t>SEA SURFACE TEMPERATURE AREA AVERAGES - </a:t>
            </a:r>
            <a:r>
              <a:rPr lang="en-US" b="1" dirty="0" smtClean="0">
                <a:cs typeface="Arial" panose="02080604020202020204" pitchFamily="34" charset="0"/>
              </a:rPr>
              <a:t>EQUATORIAL PACIFIC NINO3.4 </a:t>
            </a:r>
            <a:endParaRPr lang="en-US" b="1" dirty="0" smtClean="0"/>
          </a:p>
        </p:txBody>
      </p:sp>
      <p:sp>
        <p:nvSpPr>
          <p:cNvPr id="237573" name="Rectangle 4"/>
          <p:cNvSpPr>
            <a:spLocks noChangeArrowheads="1"/>
          </p:cNvSpPr>
          <p:nvPr/>
        </p:nvSpPr>
        <p:spPr bwMode="auto">
          <a:xfrm>
            <a:off x="5397500" y="6248400"/>
            <a:ext cx="36909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1100">
                <a:solidFill>
                  <a:schemeClr val="tx1"/>
                </a:solidFill>
              </a:rPr>
              <a:t>https://stateoftheocean.osmc.noaa.gov/sur/pac/nino34.php</a:t>
            </a:r>
          </a:p>
        </p:txBody>
      </p:sp>
      <p:sp>
        <p:nvSpPr>
          <p:cNvPr id="237574" name="Rectangle 5"/>
          <p:cNvSpPr>
            <a:spLocks noChangeArrowheads="1"/>
          </p:cNvSpPr>
          <p:nvPr/>
        </p:nvSpPr>
        <p:spPr bwMode="auto">
          <a:xfrm>
            <a:off x="1325563" y="6389688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800">
                <a:solidFill>
                  <a:schemeClr val="tx1"/>
                </a:solidFill>
              </a:rPr>
              <a:t>https://www.ecmwf.int/en/forecasts/charts/catalogue/seasonal_system5_climagrams_sst?facets=Range,Long%20(Months)%3BType,Forecasts&amp;time=2021050100,0,2021050100&amp;index_type=NINO3_4</a:t>
            </a:r>
          </a:p>
        </p:txBody>
      </p:sp>
      <p:pic>
        <p:nvPicPr>
          <p:cNvPr id="23757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357" y="3089958"/>
            <a:ext cx="3966753" cy="23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757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" t="13910" r="7912" b="8142"/>
          <a:stretch>
            <a:fillRect/>
          </a:stretch>
        </p:blipFill>
        <p:spPr bwMode="auto">
          <a:xfrm>
            <a:off x="1425917" y="2886075"/>
            <a:ext cx="3758858" cy="279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5897563" y="1358678"/>
            <a:ext cx="519724" cy="675105"/>
          </a:xfrm>
          <a:prstGeom prst="ellipse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31496" y="13312"/>
            <a:ext cx="7812504" cy="371475"/>
          </a:xfrm>
          <a:prstGeom prst="rect">
            <a:avLst/>
          </a:prstGeom>
          <a:solidFill>
            <a:srgbClr val="32946A"/>
          </a:solidFill>
          <a:ln>
            <a:noFill/>
          </a:ln>
          <a:extLst/>
        </p:spPr>
        <p:txBody>
          <a:bodyPr wrap="square" lIns="90000" tIns="46800" rIns="90000" bIns="46800">
            <a:spAutoFit/>
          </a:bodyPr>
          <a:lstStyle/>
          <a:p>
            <a:pPr defTabSz="449580">
              <a:buFont typeface="Times New Roman" pitchFamily="18" charset="0"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fr-FR" b="1" dirty="0"/>
              <a:t>ATLANTIC BASIN INDEX</a:t>
            </a:r>
          </a:p>
        </p:txBody>
      </p:sp>
      <p:pic>
        <p:nvPicPr>
          <p:cNvPr id="23859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7" r="16223"/>
          <a:stretch>
            <a:fillRect/>
          </a:stretch>
        </p:blipFill>
        <p:spPr bwMode="auto">
          <a:xfrm>
            <a:off x="71438" y="1165017"/>
            <a:ext cx="3814763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599" name="Rectangle 7"/>
          <p:cNvSpPr>
            <a:spLocks noChangeArrowheads="1"/>
          </p:cNvSpPr>
          <p:nvPr/>
        </p:nvSpPr>
        <p:spPr bwMode="auto">
          <a:xfrm>
            <a:off x="71438" y="6481763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700">
                <a:solidFill>
                  <a:schemeClr val="tx1"/>
                </a:solidFill>
              </a:rPr>
              <a:t>https://www.ecmwf.int/en/forecasts/charts/catalogue/seasonal_system5_climagrams_sst?facets=Range,Long%20(Months&amp;time=2021060100,0,2021060100&amp;index_type=Northern%20Trop%20Atlantic</a:t>
            </a: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5472113" y="6470650"/>
            <a:ext cx="35464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900">
                <a:solidFill>
                  <a:schemeClr val="tx1"/>
                </a:solidFill>
              </a:rPr>
              <a:t>https://stateoftheocean.osmc.noaa.gov/sur/atl/nat.php</a:t>
            </a:r>
          </a:p>
        </p:txBody>
      </p:sp>
      <p:pic>
        <p:nvPicPr>
          <p:cNvPr id="23860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0" r="8031" b="9081"/>
          <a:stretch>
            <a:fillRect/>
          </a:stretch>
        </p:blipFill>
        <p:spPr bwMode="auto">
          <a:xfrm>
            <a:off x="206390" y="3720205"/>
            <a:ext cx="2790296" cy="2013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1" r="7437" b="9370"/>
          <a:stretch>
            <a:fillRect/>
          </a:stretch>
        </p:blipFill>
        <p:spPr bwMode="auto">
          <a:xfrm>
            <a:off x="3581846" y="293437"/>
            <a:ext cx="2627180" cy="186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5" r="7793" b="9369"/>
          <a:stretch>
            <a:fillRect/>
          </a:stretch>
        </p:blipFill>
        <p:spPr bwMode="auto">
          <a:xfrm>
            <a:off x="6325622" y="3609028"/>
            <a:ext cx="2709862" cy="195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2" r="7556" b="9708"/>
          <a:stretch>
            <a:fillRect/>
          </a:stretch>
        </p:blipFill>
        <p:spPr bwMode="auto">
          <a:xfrm>
            <a:off x="6420629" y="1396840"/>
            <a:ext cx="2734010" cy="194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 r="8031" b="8942"/>
          <a:stretch>
            <a:fillRect/>
          </a:stretch>
        </p:blipFill>
        <p:spPr bwMode="auto">
          <a:xfrm>
            <a:off x="3258379" y="4013675"/>
            <a:ext cx="2950647" cy="213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1601538" y="2139484"/>
            <a:ext cx="90014" cy="15490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447901" y="2399378"/>
            <a:ext cx="1313757" cy="161429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023826" y="916017"/>
            <a:ext cx="1648034" cy="11234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847843" y="2000657"/>
            <a:ext cx="3783500" cy="3706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826989" y="2245908"/>
            <a:ext cx="3623176" cy="12731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029" y="13312"/>
            <a:ext cx="2094846" cy="136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/>
          <p:cNvSpPr/>
          <p:nvPr/>
        </p:nvSpPr>
        <p:spPr>
          <a:xfrm>
            <a:off x="7787920" y="88645"/>
            <a:ext cx="405063" cy="945147"/>
          </a:xfrm>
          <a:prstGeom prst="ellipse">
            <a:avLst/>
          </a:prstGeom>
          <a:solidFill>
            <a:schemeClr val="accent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86489" y="25150"/>
            <a:ext cx="7812505" cy="433388"/>
          </a:xfrm>
          <a:prstGeom prst="rect">
            <a:avLst/>
          </a:prstGeom>
          <a:solidFill>
            <a:srgbClr val="32946A"/>
          </a:solidFill>
          <a:ln>
            <a:noFill/>
          </a:ln>
          <a:extLst/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2400" b="1" dirty="0" smtClean="0">
                <a:ea typeface="MS PGothic" pitchFamily="34" charset="-128"/>
              </a:rPr>
              <a:t>INDIAN BASIN INDEX</a:t>
            </a:r>
          </a:p>
        </p:txBody>
      </p:sp>
      <p:pic>
        <p:nvPicPr>
          <p:cNvPr id="2437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5441" r="23175" b="2586"/>
          <a:stretch>
            <a:fillRect/>
          </a:stretch>
        </p:blipFill>
        <p:spPr bwMode="auto">
          <a:xfrm>
            <a:off x="116307" y="1112837"/>
            <a:ext cx="3906838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407" y="0"/>
            <a:ext cx="2356102" cy="155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19" name="Rectangle 7"/>
          <p:cNvSpPr>
            <a:spLocks noChangeArrowheads="1"/>
          </p:cNvSpPr>
          <p:nvPr/>
        </p:nvSpPr>
        <p:spPr bwMode="auto">
          <a:xfrm>
            <a:off x="795338" y="6354763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700">
                <a:solidFill>
                  <a:srgbClr val="FF0000"/>
                </a:solidFill>
              </a:rPr>
              <a:t>https://www.ecmwf.int/en/forecasts/charts/catalogue/seasonal_system5_climagrams_sst?facets=Range,Long%20(Months&amp;time=2021060100,0,2021060100&amp;index_type=Western%20Trop%20Indian</a:t>
            </a:r>
          </a:p>
        </p:txBody>
      </p:sp>
      <p:sp>
        <p:nvSpPr>
          <p:cNvPr id="243720" name="Rectangle 8"/>
          <p:cNvSpPr>
            <a:spLocks noChangeArrowheads="1"/>
          </p:cNvSpPr>
          <p:nvPr/>
        </p:nvSpPr>
        <p:spPr bwMode="auto">
          <a:xfrm>
            <a:off x="6327775" y="6254750"/>
            <a:ext cx="250983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700">
                <a:solidFill>
                  <a:srgbClr val="FF0000"/>
                </a:solidFill>
              </a:rPr>
              <a:t>https://stateoftheocean.osmc.noaa.gov/sur/ind/wtio.php</a:t>
            </a:r>
          </a:p>
        </p:txBody>
      </p:sp>
      <p:pic>
        <p:nvPicPr>
          <p:cNvPr id="24372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8" r="7199" b="8492"/>
          <a:stretch>
            <a:fillRect/>
          </a:stretch>
        </p:blipFill>
        <p:spPr bwMode="auto">
          <a:xfrm>
            <a:off x="5972841" y="3377665"/>
            <a:ext cx="3171159" cy="236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1691552" y="2305843"/>
            <a:ext cx="4365679" cy="13283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0" r="7675" b="9122"/>
          <a:stretch>
            <a:fillRect/>
          </a:stretch>
        </p:blipFill>
        <p:spPr bwMode="auto">
          <a:xfrm>
            <a:off x="4643068" y="953615"/>
            <a:ext cx="2973588" cy="2136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V="1">
            <a:off x="3127379" y="1718734"/>
            <a:ext cx="1500274" cy="3153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0" r="8031" b="9076"/>
          <a:stretch>
            <a:fillRect/>
          </a:stretch>
        </p:blipFill>
        <p:spPr bwMode="auto">
          <a:xfrm>
            <a:off x="2989335" y="4158209"/>
            <a:ext cx="2716721" cy="218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2" r="7793" b="9674"/>
          <a:stretch>
            <a:fillRect/>
          </a:stretch>
        </p:blipFill>
        <p:spPr bwMode="auto">
          <a:xfrm>
            <a:off x="26904" y="4034563"/>
            <a:ext cx="3054434" cy="218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Straight Arrow Connector 20"/>
          <p:cNvCxnSpPr/>
          <p:nvPr/>
        </p:nvCxnSpPr>
        <p:spPr>
          <a:xfrm>
            <a:off x="1916587" y="2621145"/>
            <a:ext cx="2835441" cy="17079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77626" y="2903295"/>
            <a:ext cx="1209003" cy="11042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243712"/>
          <p:cNvSpPr txBox="1">
            <a:spLocks noChangeArrowheads="1"/>
          </p:cNvSpPr>
          <p:nvPr/>
        </p:nvSpPr>
        <p:spPr bwMode="auto">
          <a:xfrm>
            <a:off x="1306513" y="12700"/>
            <a:ext cx="7837487" cy="503238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/>
            <a:r>
              <a:rPr lang="fr-FR" altLang="en-US" sz="2300" dirty="0"/>
              <a:t/>
            </a:r>
            <a:br>
              <a:rPr lang="fr-FR" altLang="en-US" sz="2300" dirty="0"/>
            </a:br>
            <a:r>
              <a:rPr lang="fr-FR" altLang="en-US" sz="2300" dirty="0"/>
              <a:t>GRAPHIQUES DES PREVISIONS DE LA REGION ENSO (NINO3.4) </a:t>
            </a:r>
            <a:r>
              <a:rPr lang="fr-FR" altLang="en-US" sz="3500" dirty="0"/>
              <a:t/>
            </a:r>
            <a:br>
              <a:rPr lang="fr-FR" altLang="en-US" sz="3500" dirty="0"/>
            </a:br>
            <a:endParaRPr lang="fr-FR" altLang="en-US" sz="3500" dirty="0"/>
          </a:p>
        </p:txBody>
      </p:sp>
      <p:sp>
        <p:nvSpPr>
          <p:cNvPr id="247811" name="Rectangle 243713"/>
          <p:cNvSpPr>
            <a:spLocks noChangeArrowheads="1"/>
          </p:cNvSpPr>
          <p:nvPr/>
        </p:nvSpPr>
        <p:spPr bwMode="auto">
          <a:xfrm>
            <a:off x="392113" y="6261100"/>
            <a:ext cx="69834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buFont typeface="Times New Roman" panose="02020603050405020304" pitchFamily="18" charset="0"/>
              <a:buNone/>
            </a:pPr>
            <a:r>
              <a:rPr lang="fr-FR" altLang="en-US" sz="9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http://www.ecmwf.int/en/forecasts/carts/catalogue?f[0]=im_field_chart_type_2%3A607&amp;f[1]=im_field_chart_type%3A483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fr-FR" altLang="en-US" sz="9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http://www.cpc.ncep.noaa.gov/products/NMME/current/images/nino34.rescaling.ENSMEAN.png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fr-FR" altLang="en-US" sz="900">
                <a:solidFill>
                  <a:srgbClr val="000000"/>
                </a:solidFill>
                <a:ea typeface="MS PGothic" panose="020B0600070205080204" pitchFamily="34" charset="-128"/>
              </a:rPr>
              <a:t>http://iri.columbia.edu/our-expertise/climate/forecasts/enso/current/</a:t>
            </a:r>
          </a:p>
          <a:p>
            <a:pPr>
              <a:buFont typeface="Times New Roman" panose="02020603050405020304" pitchFamily="18" charset="0"/>
              <a:buNone/>
            </a:pPr>
            <a:endParaRPr lang="fr-FR" altLang="en-US" sz="90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>
              <a:buFont typeface="Times New Roman" panose="02020603050405020304" pitchFamily="18" charset="0"/>
              <a:buNone/>
            </a:pPr>
            <a:endParaRPr lang="fr-FR" altLang="en-US" sz="90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>
              <a:buFont typeface="Times New Roman" panose="02020603050405020304" pitchFamily="18" charset="0"/>
              <a:buNone/>
            </a:pPr>
            <a:endParaRPr lang="fr-FR" altLang="en-US" sz="90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47812" name="Rectangle 243714"/>
          <p:cNvSpPr>
            <a:spLocks noChangeArrowheads="1"/>
          </p:cNvSpPr>
          <p:nvPr/>
        </p:nvSpPr>
        <p:spPr bwMode="auto">
          <a:xfrm>
            <a:off x="1539875" y="5732463"/>
            <a:ext cx="7177088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buFont typeface="Times New Roman" panose="02020603050405020304" pitchFamily="18" charset="0"/>
              <a:buNone/>
            </a:pPr>
            <a:r>
              <a:rPr lang="fr-FR" altLang="en-US" sz="15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Les 4 figures issue des différents modèles les prévisions de TSM de la région Pacifique Equatoriale dans la phase négative jusqu’en Avril de l’année prochaine </a:t>
            </a:r>
          </a:p>
        </p:txBody>
      </p:sp>
      <p:sp>
        <p:nvSpPr>
          <p:cNvPr id="247813" name="Text Box 243715"/>
          <p:cNvSpPr txBox="1">
            <a:spLocks noChangeArrowheads="1"/>
          </p:cNvSpPr>
          <p:nvPr/>
        </p:nvSpPr>
        <p:spPr bwMode="auto">
          <a:xfrm>
            <a:off x="1527175" y="458788"/>
            <a:ext cx="460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(a)</a:t>
            </a:r>
          </a:p>
        </p:txBody>
      </p:sp>
      <p:sp>
        <p:nvSpPr>
          <p:cNvPr id="247814" name="Text Box 243716"/>
          <p:cNvSpPr txBox="1">
            <a:spLocks noChangeArrowheads="1"/>
          </p:cNvSpPr>
          <p:nvPr/>
        </p:nvSpPr>
        <p:spPr bwMode="auto">
          <a:xfrm>
            <a:off x="6538913" y="284163"/>
            <a:ext cx="460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(b)</a:t>
            </a:r>
          </a:p>
        </p:txBody>
      </p:sp>
      <p:sp>
        <p:nvSpPr>
          <p:cNvPr id="247815" name="Text Box 243717"/>
          <p:cNvSpPr txBox="1">
            <a:spLocks noChangeArrowheads="1"/>
          </p:cNvSpPr>
          <p:nvPr/>
        </p:nvSpPr>
        <p:spPr bwMode="auto">
          <a:xfrm>
            <a:off x="1306513" y="3192463"/>
            <a:ext cx="447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(c)</a:t>
            </a:r>
          </a:p>
        </p:txBody>
      </p:sp>
      <p:pic>
        <p:nvPicPr>
          <p:cNvPr id="24781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t="6171" r="8766" b="4875"/>
          <a:stretch>
            <a:fillRect/>
          </a:stretch>
        </p:blipFill>
        <p:spPr bwMode="auto">
          <a:xfrm>
            <a:off x="1871663" y="3406775"/>
            <a:ext cx="2803525" cy="217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781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5" r="4736" b="5630"/>
          <a:stretch>
            <a:fillRect/>
          </a:stretch>
        </p:blipFill>
        <p:spPr bwMode="auto">
          <a:xfrm>
            <a:off x="1987550" y="677863"/>
            <a:ext cx="2967038" cy="252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781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3290888"/>
            <a:ext cx="2936875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781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5" y="681038"/>
            <a:ext cx="3482975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191491" name="Text Box 265216"/>
          <p:cNvSpPr txBox="1">
            <a:spLocks noChangeArrowheads="1"/>
          </p:cNvSpPr>
          <p:nvPr/>
        </p:nvSpPr>
        <p:spPr bwMode="auto">
          <a:xfrm>
            <a:off x="1241425" y="22225"/>
            <a:ext cx="7921625" cy="4540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0000" tIns="46800" rIns="90000" bIns="46800"/>
          <a:lstStyle>
            <a:lvl1pPr>
              <a:spcBef>
                <a:spcPts val="800"/>
              </a:spcBef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  <a:lvl2pPr>
              <a:spcBef>
                <a:spcPts val="700"/>
              </a:spcBef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2pPr>
            <a:lvl3pPr>
              <a:spcBef>
                <a:spcPts val="600"/>
              </a:spcBef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3pPr>
            <a:lvl4pPr>
              <a:spcBef>
                <a:spcPts val="500"/>
              </a:spcBef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4pPr>
            <a:lvl5pPr>
              <a:spcBef>
                <a:spcPts val="500"/>
              </a:spcBef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itchFamily="18" charset="0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>
              <a:spcBef>
                <a:spcPct val="0"/>
              </a:spcBef>
              <a:buSzTx/>
              <a:buFontTx/>
              <a:buNone/>
              <a:defRPr/>
            </a:pPr>
            <a:r>
              <a:rPr lang="fr-FR" altLang="en-US" sz="2000" b="1" dirty="0">
                <a:solidFill>
                  <a:schemeClr val="bg1"/>
                </a:solidFill>
                <a:latin typeface="Georgia" pitchFamily="18" charset="0"/>
                <a:ea typeface="MS PGothic" pitchFamily="34" charset="-128"/>
              </a:rPr>
              <a:t>CYCLONE </a:t>
            </a:r>
            <a:r>
              <a:rPr lang="fr-FR" altLang="en-US" sz="2000" b="1" dirty="0" smtClean="0">
                <a:solidFill>
                  <a:schemeClr val="bg1"/>
                </a:solidFill>
                <a:latin typeface="Georgia" pitchFamily="18" charset="0"/>
                <a:ea typeface="MS PGothic" pitchFamily="34" charset="-128"/>
              </a:rPr>
              <a:t>JFM-FMA  FCST_2022_Meteo_France</a:t>
            </a:r>
            <a:endParaRPr lang="fr-FR" altLang="en-US" sz="2000" b="1" dirty="0">
              <a:solidFill>
                <a:schemeClr val="bg1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264196" name="Rectangle 3"/>
          <p:cNvSpPr>
            <a:spLocks noChangeArrowheads="1"/>
          </p:cNvSpPr>
          <p:nvPr/>
        </p:nvSpPr>
        <p:spPr bwMode="auto">
          <a:xfrm>
            <a:off x="476250" y="6489700"/>
            <a:ext cx="31861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tx1"/>
                </a:solidFill>
              </a:rPr>
              <a:t>http://seasonal.meteo.fr/content/PS-previ-cartes?language=en</a:t>
            </a:r>
          </a:p>
        </p:txBody>
      </p:sp>
      <p:pic>
        <p:nvPicPr>
          <p:cNvPr id="26419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0" b="19106"/>
          <a:stretch>
            <a:fillRect/>
          </a:stretch>
        </p:blipFill>
        <p:spPr bwMode="auto">
          <a:xfrm>
            <a:off x="1635125" y="3563938"/>
            <a:ext cx="7134225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19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0" b="19276"/>
          <a:stretch>
            <a:fillRect/>
          </a:stretch>
        </p:blipFill>
        <p:spPr bwMode="auto">
          <a:xfrm>
            <a:off x="1546225" y="573088"/>
            <a:ext cx="7223125" cy="282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Text Box 389120"/>
          <p:cNvSpPr txBox="1">
            <a:spLocks noChangeArrowheads="1"/>
          </p:cNvSpPr>
          <p:nvPr/>
        </p:nvSpPr>
        <p:spPr bwMode="auto">
          <a:xfrm>
            <a:off x="1295400" y="2362200"/>
            <a:ext cx="7848600" cy="709613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 dirty="0">
                <a:solidFill>
                  <a:srgbClr val="000000"/>
                </a:solidFill>
              </a:rPr>
              <a:t>CPT OUTLOOK- </a:t>
            </a:r>
            <a:r>
              <a:rPr lang="fr-FR" altLang="en-US" sz="2700" b="1" dirty="0" smtClean="0">
                <a:solidFill>
                  <a:srgbClr val="000000"/>
                </a:solidFill>
              </a:rPr>
              <a:t>JFM </a:t>
            </a:r>
            <a:r>
              <a:rPr lang="fr-FR" altLang="en-US" sz="2700" b="1" dirty="0">
                <a:solidFill>
                  <a:srgbClr val="000000"/>
                </a:solidFill>
              </a:rPr>
              <a:t>2022 SEASON</a:t>
            </a:r>
          </a:p>
        </p:txBody>
      </p:sp>
    </p:spTree>
    <p:extLst>
      <p:ext uri="{BB962C8B-B14F-4D97-AF65-F5344CB8AC3E}">
        <p14:creationId xmlns:p14="http://schemas.microsoft.com/office/powerpoint/2010/main" val="6948233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ext Box 389120"/>
          <p:cNvSpPr txBox="1">
            <a:spLocks noChangeArrowheads="1"/>
          </p:cNvSpPr>
          <p:nvPr/>
        </p:nvSpPr>
        <p:spPr bwMode="auto">
          <a:xfrm>
            <a:off x="1286489" y="35233"/>
            <a:ext cx="7857511" cy="468312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 dirty="0"/>
              <a:t>Fcst_CFSv2_JFM 2022 SEASON</a:t>
            </a:r>
          </a:p>
        </p:txBody>
      </p:sp>
      <p:pic>
        <p:nvPicPr>
          <p:cNvPr id="47104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773113"/>
            <a:ext cx="2908300" cy="300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4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4105275"/>
            <a:ext cx="2200275" cy="225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4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4191000"/>
            <a:ext cx="2109788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4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4073525"/>
            <a:ext cx="2333625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4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8" y="852488"/>
            <a:ext cx="3030537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2067" name="Text Box 389120"/>
          <p:cNvSpPr txBox="1">
            <a:spLocks noChangeArrowheads="1"/>
          </p:cNvSpPr>
          <p:nvPr/>
        </p:nvSpPr>
        <p:spPr bwMode="auto">
          <a:xfrm>
            <a:off x="1331496" y="35233"/>
            <a:ext cx="7812504" cy="468312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Fcst_CMC2_JFM 2022 SEASON</a:t>
            </a:r>
          </a:p>
        </p:txBody>
      </p:sp>
      <p:pic>
        <p:nvPicPr>
          <p:cNvPr id="47206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773113"/>
            <a:ext cx="3198812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06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4059238"/>
            <a:ext cx="2195513" cy="225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07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4157663"/>
            <a:ext cx="2106612" cy="216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071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4373563"/>
            <a:ext cx="1958975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072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768350"/>
            <a:ext cx="3240087" cy="341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3091" name="Text Box 389120"/>
          <p:cNvSpPr txBox="1">
            <a:spLocks noChangeArrowheads="1"/>
          </p:cNvSpPr>
          <p:nvPr/>
        </p:nvSpPr>
        <p:spPr bwMode="auto">
          <a:xfrm>
            <a:off x="1331496" y="8468"/>
            <a:ext cx="7812504" cy="46831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Fcst_NMME_JFM 2022 SEASON</a:t>
            </a:r>
          </a:p>
        </p:txBody>
      </p:sp>
      <p:pic>
        <p:nvPicPr>
          <p:cNvPr id="47309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638175"/>
            <a:ext cx="3335338" cy="33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9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194175"/>
            <a:ext cx="2154238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9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313" y="4219575"/>
            <a:ext cx="21272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9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8" y="4329113"/>
            <a:ext cx="2160587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9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638175"/>
            <a:ext cx="3176588" cy="332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4115" name="Text Box 389120"/>
          <p:cNvSpPr txBox="1">
            <a:spLocks noChangeArrowheads="1"/>
          </p:cNvSpPr>
          <p:nvPr/>
        </p:nvSpPr>
        <p:spPr bwMode="auto">
          <a:xfrm>
            <a:off x="1331496" y="35232"/>
            <a:ext cx="7812504" cy="46831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Fcst_SST_OBS_JFM 2022 SEASON</a:t>
            </a:r>
          </a:p>
        </p:txBody>
      </p:sp>
      <p:pic>
        <p:nvPicPr>
          <p:cNvPr id="47411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684213"/>
            <a:ext cx="3141663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117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4289425"/>
            <a:ext cx="2024062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11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4281488"/>
            <a:ext cx="1958975" cy="210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119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3" y="4289425"/>
            <a:ext cx="1955800" cy="209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120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684213"/>
            <a:ext cx="2978150" cy="328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Text Box 389120"/>
          <p:cNvSpPr txBox="1">
            <a:spLocks noChangeArrowheads="1"/>
          </p:cNvSpPr>
          <p:nvPr/>
        </p:nvSpPr>
        <p:spPr bwMode="auto">
          <a:xfrm>
            <a:off x="1295400" y="2362200"/>
            <a:ext cx="7848600" cy="709613"/>
          </a:xfrm>
          <a:prstGeom prst="rect">
            <a:avLst/>
          </a:prstGeom>
          <a:solidFill>
            <a:srgbClr val="3294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 dirty="0">
                <a:solidFill>
                  <a:srgbClr val="000000"/>
                </a:solidFill>
              </a:rPr>
              <a:t>CPT OUTLOOK- </a:t>
            </a:r>
            <a:r>
              <a:rPr lang="fr-FR" altLang="en-US" sz="2700" b="1" dirty="0" smtClean="0">
                <a:solidFill>
                  <a:srgbClr val="000000"/>
                </a:solidFill>
              </a:rPr>
              <a:t>FMA </a:t>
            </a:r>
            <a:r>
              <a:rPr lang="fr-FR" altLang="en-US" sz="2700" b="1" dirty="0">
                <a:solidFill>
                  <a:srgbClr val="000000"/>
                </a:solidFill>
              </a:rPr>
              <a:t>2022 SEASON</a:t>
            </a:r>
          </a:p>
        </p:txBody>
      </p:sp>
    </p:spTree>
    <p:extLst>
      <p:ext uri="{BB962C8B-B14F-4D97-AF65-F5344CB8AC3E}">
        <p14:creationId xmlns:p14="http://schemas.microsoft.com/office/powerpoint/2010/main" val="37598376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5139" name="Text Box 389120"/>
          <p:cNvSpPr txBox="1">
            <a:spLocks noChangeArrowheads="1"/>
          </p:cNvSpPr>
          <p:nvPr/>
        </p:nvSpPr>
        <p:spPr bwMode="auto">
          <a:xfrm>
            <a:off x="1286489" y="53475"/>
            <a:ext cx="7857511" cy="46831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Fcst_CFSv2_FMA 2022 SEASON</a:t>
            </a:r>
          </a:p>
        </p:txBody>
      </p:sp>
      <p:pic>
        <p:nvPicPr>
          <p:cNvPr id="47514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8" y="684213"/>
            <a:ext cx="2900362" cy="306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514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742950"/>
            <a:ext cx="2892425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514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4103688"/>
            <a:ext cx="224155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514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4103688"/>
            <a:ext cx="2185988" cy="225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5144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8" y="4037013"/>
            <a:ext cx="2439987" cy="25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6163" name="Text Box 389120"/>
          <p:cNvSpPr txBox="1">
            <a:spLocks noChangeArrowheads="1"/>
          </p:cNvSpPr>
          <p:nvPr/>
        </p:nvSpPr>
        <p:spPr bwMode="auto">
          <a:xfrm>
            <a:off x="1286489" y="7938"/>
            <a:ext cx="7857511" cy="468312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Fcst_CMC2_FMA 2022 SEASON</a:t>
            </a:r>
          </a:p>
        </p:txBody>
      </p:sp>
      <p:pic>
        <p:nvPicPr>
          <p:cNvPr id="47616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523875"/>
            <a:ext cx="3452812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616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3948113"/>
            <a:ext cx="2262188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616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4329113"/>
            <a:ext cx="2073275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616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4198938"/>
            <a:ext cx="21494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616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13" y="509588"/>
            <a:ext cx="3424237" cy="357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7187" name="Text Box 389120"/>
          <p:cNvSpPr txBox="1">
            <a:spLocks noChangeArrowheads="1"/>
          </p:cNvSpPr>
          <p:nvPr/>
        </p:nvSpPr>
        <p:spPr bwMode="auto">
          <a:xfrm>
            <a:off x="1286489" y="35232"/>
            <a:ext cx="7857511" cy="46831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Fcst_NMME_FMA 2022 SEASON</a:t>
            </a:r>
          </a:p>
        </p:txBody>
      </p:sp>
      <p:pic>
        <p:nvPicPr>
          <p:cNvPr id="477188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595313"/>
            <a:ext cx="34194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7189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4137025"/>
            <a:ext cx="224472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7190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4241800"/>
            <a:ext cx="22034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7191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211638"/>
            <a:ext cx="2276475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7192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696913"/>
            <a:ext cx="3403600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78211" name="Text Box 389120"/>
          <p:cNvSpPr txBox="1">
            <a:spLocks noChangeArrowheads="1"/>
          </p:cNvSpPr>
          <p:nvPr/>
        </p:nvSpPr>
        <p:spPr bwMode="auto">
          <a:xfrm>
            <a:off x="1331496" y="8468"/>
            <a:ext cx="7812504" cy="468313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2700" b="1"/>
              <a:t>Fcst_SST_OBS_FMA 2022 SEASON</a:t>
            </a:r>
          </a:p>
        </p:txBody>
      </p:sp>
      <p:pic>
        <p:nvPicPr>
          <p:cNvPr id="47821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3" y="684213"/>
            <a:ext cx="3114675" cy="31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821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3868738"/>
            <a:ext cx="2501900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821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3940175"/>
            <a:ext cx="2393950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821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3" y="4221163"/>
            <a:ext cx="2101850" cy="215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821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696913"/>
            <a:ext cx="2979737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714758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Methodology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tx1"/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5135067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/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508931" name="Rectangle 2"/>
          <p:cNvSpPr>
            <a:spLocks noChangeArrowheads="1"/>
          </p:cNvSpPr>
          <p:nvPr/>
        </p:nvSpPr>
        <p:spPr bwMode="auto">
          <a:xfrm>
            <a:off x="2501900" y="6388100"/>
            <a:ext cx="593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 b="1">
                <a:solidFill>
                  <a:schemeClr val="tx1"/>
                </a:solidFill>
              </a:rPr>
              <a:t>https://www.wmolc.org/seasonPmmeUI/plot_PMME#</a:t>
            </a:r>
          </a:p>
        </p:txBody>
      </p:sp>
      <p:sp>
        <p:nvSpPr>
          <p:cNvPr id="508932" name="ZoneTexte 4"/>
          <p:cNvSpPr txBox="1">
            <a:spLocks noChangeArrowheads="1"/>
          </p:cNvSpPr>
          <p:nvPr/>
        </p:nvSpPr>
        <p:spPr bwMode="auto">
          <a:xfrm>
            <a:off x="1331496" y="53475"/>
            <a:ext cx="7825204" cy="368300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altLang="en-US" dirty="0" err="1">
                <a:latin typeface="Arial Black" panose="020B0A04020102020204" pitchFamily="34" charset="0"/>
              </a:rPr>
              <a:t>Model_LEAD_MME_WMO</a:t>
            </a:r>
            <a:endParaRPr lang="en-GB" altLang="en-US" dirty="0">
              <a:latin typeface="Arial Black" panose="020B0A04020102020204" pitchFamily="34" charset="0"/>
            </a:endParaRPr>
          </a:p>
        </p:txBody>
      </p:sp>
      <p:sp>
        <p:nvSpPr>
          <p:cNvPr id="508933" name="ZoneTexte 5"/>
          <p:cNvSpPr txBox="1">
            <a:spLocks noChangeArrowheads="1"/>
          </p:cNvSpPr>
          <p:nvPr/>
        </p:nvSpPr>
        <p:spPr bwMode="auto">
          <a:xfrm>
            <a:off x="2006600" y="6038850"/>
            <a:ext cx="642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en-US">
                <a:solidFill>
                  <a:schemeClr val="tx1"/>
                </a:solidFill>
              </a:rPr>
              <a:t>PRCP JFM 2022 FORCAST</a:t>
            </a:r>
            <a:endParaRPr lang="en-GB" altLang="en-US">
              <a:solidFill>
                <a:schemeClr val="tx1"/>
              </a:solidFill>
            </a:endParaRPr>
          </a:p>
        </p:txBody>
      </p:sp>
      <p:pic>
        <p:nvPicPr>
          <p:cNvPr id="50893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630238"/>
            <a:ext cx="7620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ZoneTexte 7"/>
          <p:cNvSpPr txBox="1">
            <a:spLocks noChangeArrowheads="1"/>
          </p:cNvSpPr>
          <p:nvPr/>
        </p:nvSpPr>
        <p:spPr bwMode="auto">
          <a:xfrm>
            <a:off x="1331912" y="8468"/>
            <a:ext cx="7812087" cy="368300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altLang="en-US" dirty="0" err="1">
                <a:latin typeface="Arial Black" panose="020B0A04020102020204" pitchFamily="34" charset="0"/>
              </a:rPr>
              <a:t>Model_LEAD_MME_WMO</a:t>
            </a:r>
            <a:endParaRPr lang="en-GB" altLang="en-US" dirty="0">
              <a:latin typeface="Arial Black" panose="020B0A04020102020204" pitchFamily="34" charset="0"/>
            </a:endParaRPr>
          </a:p>
        </p:txBody>
      </p:sp>
      <p:sp>
        <p:nvSpPr>
          <p:cNvPr id="520195" name="Rectangle 8"/>
          <p:cNvSpPr>
            <a:spLocks noChangeArrowheads="1"/>
          </p:cNvSpPr>
          <p:nvPr/>
        </p:nvSpPr>
        <p:spPr bwMode="auto">
          <a:xfrm>
            <a:off x="2338388" y="6389688"/>
            <a:ext cx="5932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 b="1">
                <a:solidFill>
                  <a:schemeClr val="tx1"/>
                </a:solidFill>
              </a:rPr>
              <a:t>https://www.wmolc.org/seasonPmmeUI/plot_PMME#</a:t>
            </a:r>
          </a:p>
        </p:txBody>
      </p:sp>
      <p:sp>
        <p:nvSpPr>
          <p:cNvPr id="520196" name="ZoneTexte 9"/>
          <p:cNvSpPr txBox="1">
            <a:spLocks noChangeArrowheads="1"/>
          </p:cNvSpPr>
          <p:nvPr/>
        </p:nvSpPr>
        <p:spPr bwMode="auto">
          <a:xfrm>
            <a:off x="1843088" y="6021388"/>
            <a:ext cx="6427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en-US">
                <a:solidFill>
                  <a:schemeClr val="tx1"/>
                </a:solidFill>
              </a:rPr>
              <a:t>PRCP FMA 2022 FORCAST</a:t>
            </a:r>
            <a:endParaRPr lang="en-GB" altLang="en-US">
              <a:solidFill>
                <a:schemeClr val="tx1"/>
              </a:solidFill>
            </a:endParaRPr>
          </a:p>
        </p:txBody>
      </p:sp>
      <p:pic>
        <p:nvPicPr>
          <p:cNvPr id="52019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95325"/>
            <a:ext cx="7620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11686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Methodology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28113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5" name="Text Box 452608"/>
          <p:cNvSpPr txBox="1">
            <a:spLocks noChangeArrowheads="1"/>
          </p:cNvSpPr>
          <p:nvPr/>
        </p:nvSpPr>
        <p:spPr bwMode="auto">
          <a:xfrm>
            <a:off x="1331496" y="53475"/>
            <a:ext cx="7812504" cy="561975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2700" b="1" dirty="0">
                <a:ea typeface="MS PGothic" pitchFamily="34" charset="-128"/>
              </a:rPr>
              <a:t>SEASONAL PRECIPITATION OUTLOOK FOR </a:t>
            </a:r>
            <a:r>
              <a:rPr lang="fr-FR" sz="2700" b="1" dirty="0" smtClean="0">
                <a:ea typeface="MS PGothic" pitchFamily="34" charset="-128"/>
              </a:rPr>
              <a:t>JFM-2022</a:t>
            </a:r>
            <a:endParaRPr lang="fr-FR" sz="2700" b="1" dirty="0">
              <a:ea typeface="MS PGothic" pitchFamily="34" charset="-128"/>
            </a:endParaRPr>
          </a:p>
        </p:txBody>
      </p:sp>
      <p:pic>
        <p:nvPicPr>
          <p:cNvPr id="52429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3" y="684295"/>
            <a:ext cx="770096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" name="Text Box 452608"/>
          <p:cNvSpPr txBox="1">
            <a:spLocks noChangeArrowheads="1"/>
          </p:cNvSpPr>
          <p:nvPr/>
        </p:nvSpPr>
        <p:spPr bwMode="auto">
          <a:xfrm>
            <a:off x="1286489" y="8468"/>
            <a:ext cx="7857511" cy="561975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2700" b="1" dirty="0">
                <a:ea typeface="MS PGothic" pitchFamily="34" charset="-128"/>
              </a:rPr>
              <a:t>SEASONAL PRECIPITATION OUTLOOK FOR </a:t>
            </a:r>
            <a:r>
              <a:rPr lang="fr-FR" sz="2700" b="1" dirty="0" smtClean="0">
                <a:ea typeface="MS PGothic" pitchFamily="34" charset="-128"/>
              </a:rPr>
              <a:t>FMA 2022</a:t>
            </a:r>
            <a:endParaRPr lang="fr-FR" sz="2700" b="1" dirty="0">
              <a:ea typeface="MS PGothic" pitchFamily="34" charset="-128"/>
            </a:endParaRPr>
          </a:p>
        </p:txBody>
      </p:sp>
      <p:pic>
        <p:nvPicPr>
          <p:cNvPr id="525316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764227"/>
            <a:ext cx="765175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7" name="Text Box 452608"/>
          <p:cNvSpPr txBox="1">
            <a:spLocks noChangeArrowheads="1"/>
          </p:cNvSpPr>
          <p:nvPr/>
        </p:nvSpPr>
        <p:spPr bwMode="auto">
          <a:xfrm>
            <a:off x="1052513" y="31584"/>
            <a:ext cx="8091487" cy="561975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2700" b="1" dirty="0">
                <a:ea typeface="MS PGothic" pitchFamily="34" charset="-128"/>
              </a:rPr>
              <a:t>POLICY </a:t>
            </a:r>
            <a:r>
              <a:rPr lang="fr-FR" sz="2700" b="1" dirty="0" smtClean="0">
                <a:ea typeface="MS PGothic" pitchFamily="34" charset="-128"/>
              </a:rPr>
              <a:t>BRIEF_JFMA_2022 </a:t>
            </a:r>
            <a:endParaRPr lang="fr-FR" sz="2700" b="1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864" y="8468"/>
            <a:ext cx="8197850" cy="690006"/>
          </a:xfrm>
          <a:solidFill>
            <a:srgbClr val="32946A"/>
          </a:solidFill>
        </p:spPr>
        <p:txBody>
          <a:bodyPr/>
          <a:lstStyle/>
          <a:p>
            <a:r>
              <a:rPr lang="en-GB" cap="small" dirty="0" smtClean="0">
                <a:solidFill>
                  <a:schemeClr val="bg1"/>
                </a:solidFill>
              </a:rPr>
              <a:t>Justification for Final Outlook</a:t>
            </a:r>
            <a:endParaRPr lang="en-GB" cap="small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502" y="953616"/>
            <a:ext cx="7278547" cy="514079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Persistent warming of the west Indian ocean – which will enhance precipitation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Agreement amongst dynamic Multi-model ensemble outputs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6043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142176"/>
              </p:ext>
            </p:extLst>
          </p:nvPr>
        </p:nvGraphicFramePr>
        <p:xfrm>
          <a:off x="1331495" y="1178650"/>
          <a:ext cx="76961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603"/>
                <a:gridCol w="6234594"/>
              </a:tblGrid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Section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cap="small" baseline="0" dirty="0" smtClean="0"/>
                        <a:t>Item</a:t>
                      </a:r>
                      <a:endParaRPr lang="en-GB" sz="2800" cap="small" baseline="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Methodology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Input Data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III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Climate Variability over Africa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Statistical Climate Analysis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4958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en-GB" sz="2800" b="1" cap="small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Dynamic Model Output 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VI</a:t>
                      </a:r>
                      <a:endParaRPr lang="en-GB" sz="2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Consolidated Institutional Outlook</a:t>
                      </a:r>
                      <a:endParaRPr lang="en-GB" sz="2800" b="1" i="0" u="none" kern="1200" cap="small" baseline="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73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VII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 u="none" kern="1200" cap="sm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Continental Consensus  Outlook</a:t>
                      </a:r>
                      <a:endParaRPr lang="en-GB" sz="2800" b="1" i="0" u="none" kern="1200" cap="small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46000">
                          <a:schemeClr val="accent1">
                            <a:lumMod val="95000"/>
                            <a:lumOff val="5000"/>
                          </a:schemeClr>
                        </a:gs>
                        <a:gs pos="100000">
                          <a:schemeClr val="accent1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488" y="38574"/>
            <a:ext cx="7857511" cy="464971"/>
          </a:xfrm>
          <a:solidFill>
            <a:srgbClr val="32946A"/>
          </a:solidFill>
        </p:spPr>
        <p:txBody>
          <a:bodyPr/>
          <a:lstStyle/>
          <a:p>
            <a:r>
              <a:rPr lang="en-GB" b="1" cap="small" dirty="0" smtClean="0">
                <a:solidFill>
                  <a:schemeClr val="bg1"/>
                </a:solidFill>
              </a:rPr>
              <a:t>Presentation Sequence</a:t>
            </a:r>
            <a:endParaRPr lang="en-GB" b="1" cap="small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24/11/10</a:t>
            </a:r>
            <a:endParaRPr lang="fr-FR"/>
          </a:p>
        </p:txBody>
      </p:sp>
      <p:grpSp>
        <p:nvGrpSpPr>
          <p:cNvPr id="15" name="Group 14"/>
          <p:cNvGrpSpPr/>
          <p:nvPr/>
        </p:nvGrpSpPr>
        <p:grpSpPr>
          <a:xfrm>
            <a:off x="1871579" y="1763741"/>
            <a:ext cx="405064" cy="3510546"/>
            <a:chOff x="1871579" y="1763741"/>
            <a:chExt cx="405064" cy="3510546"/>
          </a:xfrm>
        </p:grpSpPr>
        <p:sp>
          <p:nvSpPr>
            <p:cNvPr id="7" name="Oval 6"/>
            <p:cNvSpPr/>
            <p:nvPr/>
          </p:nvSpPr>
          <p:spPr>
            <a:xfrm>
              <a:off x="1871579" y="1763741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1871580" y="2303825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871580" y="2798902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1871580" y="3338986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1871580" y="3834063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1871580" y="4329140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1871580" y="4869224"/>
              <a:ext cx="405063" cy="405063"/>
            </a:xfrm>
            <a:prstGeom prst="ellipse">
              <a:avLst/>
            </a:prstGeom>
            <a:solidFill>
              <a:srgbClr val="00CC99">
                <a:alpha val="1803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211233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5" name="Text Box 452608"/>
          <p:cNvSpPr txBox="1">
            <a:spLocks noChangeArrowheads="1"/>
          </p:cNvSpPr>
          <p:nvPr/>
        </p:nvSpPr>
        <p:spPr bwMode="auto">
          <a:xfrm>
            <a:off x="1106461" y="31584"/>
            <a:ext cx="8056253" cy="561975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2000" b="1" dirty="0" smtClean="0">
                <a:ea typeface="MS PGothic" pitchFamily="34" charset="-128"/>
              </a:rPr>
              <a:t>CONTINENTAL SEASONAL </a:t>
            </a:r>
            <a:r>
              <a:rPr lang="fr-FR" sz="2000" b="1" dirty="0">
                <a:ea typeface="MS PGothic" pitchFamily="34" charset="-128"/>
              </a:rPr>
              <a:t>PRECIPITATION OUTLOOK FOR </a:t>
            </a:r>
            <a:r>
              <a:rPr lang="fr-FR" sz="2000" b="1" dirty="0" smtClean="0">
                <a:ea typeface="MS PGothic" pitchFamily="34" charset="-128"/>
              </a:rPr>
              <a:t>JFM 2022</a:t>
            </a:r>
            <a:endParaRPr lang="fr-FR" sz="2000" b="1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03184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Date Placeholder 2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898525" algn="l"/>
                <a:tab pos="1346200" algn="l"/>
                <a:tab pos="179705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eaLnBrk="1" hangingPunct="1">
              <a:buSzTx/>
              <a:buFont typeface="Times New Roman" panose="02020603050405020304" pitchFamily="18" charset="0"/>
              <a:buNone/>
            </a:pPr>
            <a:r>
              <a:rPr lang="fr-FR" altLang="en-US" smtClean="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24/11/10</a:t>
            </a:r>
          </a:p>
        </p:txBody>
      </p:sp>
      <p:sp>
        <p:nvSpPr>
          <p:cNvPr id="4" name="Text Box 452608"/>
          <p:cNvSpPr txBox="1">
            <a:spLocks noChangeArrowheads="1"/>
          </p:cNvSpPr>
          <p:nvPr/>
        </p:nvSpPr>
        <p:spPr bwMode="auto">
          <a:xfrm>
            <a:off x="1151468" y="46959"/>
            <a:ext cx="7992532" cy="591607"/>
          </a:xfrm>
          <a:prstGeom prst="rect">
            <a:avLst/>
          </a:prstGeom>
          <a:solidFill>
            <a:srgbClr val="32946A"/>
          </a:solidFill>
          <a:ln>
            <a:noFill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bg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defTabSz="449580" eaLnBrk="1" hangingPunct="1">
              <a:defRPr/>
            </a:pPr>
            <a:r>
              <a:rPr lang="fr-FR" sz="2000" b="1" dirty="0" smtClean="0">
                <a:ea typeface="MS PGothic" pitchFamily="34" charset="-128"/>
              </a:rPr>
              <a:t>CONTINENTAL SEASONAL </a:t>
            </a:r>
            <a:r>
              <a:rPr lang="fr-FR" sz="2000" b="1" dirty="0">
                <a:ea typeface="MS PGothic" pitchFamily="34" charset="-128"/>
              </a:rPr>
              <a:t>PRECIPITATION OUTLOOK FOR </a:t>
            </a:r>
            <a:r>
              <a:rPr lang="fr-FR" sz="2000" b="1" dirty="0" smtClean="0">
                <a:ea typeface="MS PGothic" pitchFamily="34" charset="-128"/>
              </a:rPr>
              <a:t>FMA 2022</a:t>
            </a:r>
            <a:endParaRPr lang="fr-FR" sz="2000" b="1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65847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Text Box 453633"/>
          <p:cNvSpPr txBox="1">
            <a:spLocks noChangeArrowheads="1"/>
          </p:cNvSpPr>
          <p:nvPr/>
        </p:nvSpPr>
        <p:spPr bwMode="auto">
          <a:xfrm>
            <a:off x="2816225" y="5903913"/>
            <a:ext cx="4195763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fr-FR" altLang="en-US" sz="3200" b="1" i="1">
                <a:solidFill>
                  <a:srgbClr val="00699A"/>
                </a:solidFill>
                <a:latin typeface="Georgia" panose="02040502050405020303" pitchFamily="18" charset="0"/>
              </a:rPr>
              <a:t>THANK YOU</a:t>
            </a:r>
          </a:p>
        </p:txBody>
      </p:sp>
      <p:pic>
        <p:nvPicPr>
          <p:cNvPr id="52736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446213"/>
            <a:ext cx="7823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6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979" y="-696"/>
            <a:ext cx="1379537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Conception personnalisé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mmary_Technical_ Note _JFM_FMA_2022_for_Continental_Briefing.ppt [Compatibility Mode]" id="{903F502A-EE89-459C-BAA6-A1877BD224FD}" vid="{34114968-225D-4424-982C-0BCA1700B480}"/>
    </a:ext>
  </a:extLst>
</a:theme>
</file>

<file path=ppt/theme/theme2.xml><?xml version="1.0" encoding="utf-8"?>
<a:theme xmlns:a="http://schemas.openxmlformats.org/drawingml/2006/main" name="2_Conception personnalisé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mmary_Technical_ Note _JFM_FMA_2022_for_Continental_Briefing.ppt [Compatibility Mode]" id="{903F502A-EE89-459C-BAA6-A1877BD224FD}" vid="{B9C5C8C1-6AA3-4BA1-84CA-6290F70DA63F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31373</TotalTime>
  <Words>848</Words>
  <Application>Microsoft Office PowerPoint</Application>
  <PresentationFormat>On-screen Show (4:3)</PresentationFormat>
  <Paragraphs>296</Paragraphs>
  <Slides>62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74" baseType="lpstr">
      <vt:lpstr>Arial Unicode MS</vt:lpstr>
      <vt:lpstr>MS PGothic</vt:lpstr>
      <vt:lpstr>SimSun</vt:lpstr>
      <vt:lpstr>Albertus Medium</vt:lpstr>
      <vt:lpstr>Arial</vt:lpstr>
      <vt:lpstr>Arial Black</vt:lpstr>
      <vt:lpstr>Bernard MT Condensed</vt:lpstr>
      <vt:lpstr>Calibri</vt:lpstr>
      <vt:lpstr>Georgia</vt:lpstr>
      <vt:lpstr>Times New Roman</vt:lpstr>
      <vt:lpstr>Conception personnalisée</vt:lpstr>
      <vt:lpstr>2_Conception personnalisée</vt:lpstr>
      <vt:lpstr>PowerPoint Presentation</vt:lpstr>
      <vt:lpstr>Presentation Sequence</vt:lpstr>
      <vt:lpstr>Methodology</vt:lpstr>
      <vt:lpstr>Methodology schema</vt:lpstr>
      <vt:lpstr>Presentation Sequence</vt:lpstr>
      <vt:lpstr>Input Dataset</vt:lpstr>
      <vt:lpstr>Schema for input dataset</vt:lpstr>
      <vt:lpstr>Presentation Sequence</vt:lpstr>
      <vt:lpstr>Presentation Sequence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 Sequence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 Sequence</vt:lpstr>
      <vt:lpstr>PowerPoint Presentation</vt:lpstr>
      <vt:lpstr>PowerPoint Presentation</vt:lpstr>
      <vt:lpstr>Presentation Sequence</vt:lpstr>
      <vt:lpstr>PowerPoint Presentation</vt:lpstr>
      <vt:lpstr>PowerPoint Presentation</vt:lpstr>
      <vt:lpstr>PowerPoint Presentation</vt:lpstr>
      <vt:lpstr>Justification for Final Outlook</vt:lpstr>
      <vt:lpstr>Presentation Sequence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mesa</dc:creator>
  <cp:lastModifiedBy>Sunshine</cp:lastModifiedBy>
  <cp:revision>2416</cp:revision>
  <cp:lastPrinted>2021-01-09T18:04:25Z</cp:lastPrinted>
  <dcterms:created xsi:type="dcterms:W3CDTF">2021-01-09T18:04:25Z</dcterms:created>
  <dcterms:modified xsi:type="dcterms:W3CDTF">2022-01-14T15:18:43Z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1033-11.1.0.9505</vt:lpwstr>
  </property>
</Properties>
</file>